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sldIdLst>
    <p:sldId id="256" r:id="rId2"/>
    <p:sldId id="296" r:id="rId3"/>
    <p:sldId id="257" r:id="rId4"/>
    <p:sldId id="298" r:id="rId5"/>
    <p:sldId id="297" r:id="rId6"/>
    <p:sldId id="259" r:id="rId7"/>
    <p:sldId id="260" r:id="rId8"/>
    <p:sldId id="261" r:id="rId9"/>
    <p:sldId id="262" r:id="rId10"/>
    <p:sldId id="263" r:id="rId11"/>
    <p:sldId id="265" r:id="rId12"/>
    <p:sldId id="264" r:id="rId13"/>
    <p:sldId id="266" r:id="rId14"/>
    <p:sldId id="300" r:id="rId15"/>
    <p:sldId id="299" r:id="rId16"/>
    <p:sldId id="301" r:id="rId17"/>
    <p:sldId id="274" r:id="rId18"/>
    <p:sldId id="267" r:id="rId19"/>
    <p:sldId id="268" r:id="rId20"/>
    <p:sldId id="269" r:id="rId21"/>
    <p:sldId id="270" r:id="rId22"/>
    <p:sldId id="271" r:id="rId23"/>
    <p:sldId id="272" r:id="rId24"/>
    <p:sldId id="275" r:id="rId25"/>
    <p:sldId id="273" r:id="rId26"/>
    <p:sldId id="276" r:id="rId27"/>
    <p:sldId id="339" r:id="rId28"/>
    <p:sldId id="278" r:id="rId29"/>
    <p:sldId id="279" r:id="rId30"/>
    <p:sldId id="281" r:id="rId31"/>
    <p:sldId id="280" r:id="rId32"/>
    <p:sldId id="282" r:id="rId33"/>
    <p:sldId id="283" r:id="rId34"/>
    <p:sldId id="284" r:id="rId35"/>
    <p:sldId id="286" r:id="rId36"/>
    <p:sldId id="285" r:id="rId37"/>
    <p:sldId id="287" r:id="rId38"/>
    <p:sldId id="288" r:id="rId39"/>
    <p:sldId id="289" r:id="rId40"/>
    <p:sldId id="291" r:id="rId41"/>
    <p:sldId id="290" r:id="rId42"/>
    <p:sldId id="292" r:id="rId43"/>
    <p:sldId id="293" r:id="rId44"/>
    <p:sldId id="295" r:id="rId45"/>
    <p:sldId id="294" r:id="rId46"/>
    <p:sldId id="302" r:id="rId47"/>
    <p:sldId id="303" r:id="rId48"/>
    <p:sldId id="306" r:id="rId49"/>
    <p:sldId id="305" r:id="rId50"/>
    <p:sldId id="307" r:id="rId51"/>
    <p:sldId id="308" r:id="rId52"/>
    <p:sldId id="309" r:id="rId53"/>
    <p:sldId id="310" r:id="rId54"/>
    <p:sldId id="311" r:id="rId55"/>
    <p:sldId id="312" r:id="rId56"/>
    <p:sldId id="318" r:id="rId57"/>
    <p:sldId id="314" r:id="rId58"/>
    <p:sldId id="313" r:id="rId59"/>
    <p:sldId id="319" r:id="rId60"/>
    <p:sldId id="321" r:id="rId61"/>
    <p:sldId id="320" r:id="rId62"/>
    <p:sldId id="322" r:id="rId63"/>
    <p:sldId id="315" r:id="rId64"/>
    <p:sldId id="323" r:id="rId65"/>
    <p:sldId id="324" r:id="rId66"/>
    <p:sldId id="325" r:id="rId67"/>
    <p:sldId id="326" r:id="rId68"/>
    <p:sldId id="327" r:id="rId69"/>
    <p:sldId id="328" r:id="rId70"/>
    <p:sldId id="329" r:id="rId71"/>
    <p:sldId id="316" r:id="rId72"/>
    <p:sldId id="330" r:id="rId73"/>
    <p:sldId id="334" r:id="rId74"/>
    <p:sldId id="331" r:id="rId75"/>
    <p:sldId id="332" r:id="rId76"/>
    <p:sldId id="333" r:id="rId77"/>
    <p:sldId id="317" r:id="rId78"/>
    <p:sldId id="335" r:id="rId79"/>
    <p:sldId id="336" r:id="rId80"/>
    <p:sldId id="337" r:id="rId81"/>
    <p:sldId id="338" r:id="rId8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Style moyen 4 - Accentuation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100" d="100"/>
          <a:sy n="100" d="100"/>
        </p:scale>
        <p:origin x="34"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microsoft.com/office/2016/11/relationships/changesInfo" Target="changesInfos/changesInfo1.xml"/><Relationship Id="rId61" Type="http://schemas.openxmlformats.org/officeDocument/2006/relationships/slide" Target="slides/slide60.xml"/><Relationship Id="rId82" Type="http://schemas.openxmlformats.org/officeDocument/2006/relationships/slide" Target="slides/slide8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nnick Cogo" userId="a46c36dc8227817c" providerId="LiveId" clId="{8CB459E7-0529-420C-8927-E92BD1CAA918}"/>
    <pc:docChg chg="modSld">
      <pc:chgData name="Yannick Cogo" userId="a46c36dc8227817c" providerId="LiveId" clId="{8CB459E7-0529-420C-8927-E92BD1CAA918}" dt="2025-03-21T09:35:42.463" v="1" actId="20577"/>
      <pc:docMkLst>
        <pc:docMk/>
      </pc:docMkLst>
      <pc:sldChg chg="modSp mod">
        <pc:chgData name="Yannick Cogo" userId="a46c36dc8227817c" providerId="LiveId" clId="{8CB459E7-0529-420C-8927-E92BD1CAA918}" dt="2025-03-21T09:35:42.463" v="1" actId="20577"/>
        <pc:sldMkLst>
          <pc:docMk/>
          <pc:sldMk cId="2636199637" sldId="307"/>
        </pc:sldMkLst>
        <pc:spChg chg="mod">
          <ac:chgData name="Yannick Cogo" userId="a46c36dc8227817c" providerId="LiveId" clId="{8CB459E7-0529-420C-8927-E92BD1CAA918}" dt="2025-03-21T09:35:42.463" v="1" actId="20577"/>
          <ac:spMkLst>
            <pc:docMk/>
            <pc:sldMk cId="2636199637" sldId="307"/>
            <ac:spMk id="3" creationId="{962FA46E-3A67-5670-C715-D09300A8E47B}"/>
          </ac:spMkLst>
        </pc:spChg>
      </pc:sldChg>
    </pc:docChg>
  </pc:docChgLst>
  <pc:docChgLst>
    <pc:chgData name="Yannick Cogo" userId="a46c36dc8227817c" providerId="LiveId" clId="{A8230529-788F-429C-B00E-EF559E4E02CE}"/>
    <pc:docChg chg="custSel modSld">
      <pc:chgData name="Yannick Cogo" userId="a46c36dc8227817c" providerId="LiveId" clId="{A8230529-788F-429C-B00E-EF559E4E02CE}" dt="2025-03-07T13:09:44.156" v="206" actId="20577"/>
      <pc:docMkLst>
        <pc:docMk/>
      </pc:docMkLst>
      <pc:sldChg chg="modSp">
        <pc:chgData name="Yannick Cogo" userId="a46c36dc8227817c" providerId="LiveId" clId="{A8230529-788F-429C-B00E-EF559E4E02CE}" dt="2025-03-07T13:09:44.156" v="206" actId="20577"/>
        <pc:sldMkLst>
          <pc:docMk/>
          <pc:sldMk cId="1898377729" sldId="269"/>
        </pc:sldMkLst>
        <pc:spChg chg="mod">
          <ac:chgData name="Yannick Cogo" userId="a46c36dc8227817c" providerId="LiveId" clId="{A8230529-788F-429C-B00E-EF559E4E02CE}" dt="2025-03-07T13:09:44.156" v="206" actId="20577"/>
          <ac:spMkLst>
            <pc:docMk/>
            <pc:sldMk cId="1898377729" sldId="269"/>
            <ac:spMk id="3" creationId="{962FA46E-3A67-5670-C715-D09300A8E47B}"/>
          </ac:spMkLst>
        </pc:spChg>
      </pc:sldChg>
      <pc:sldChg chg="addSp modSp mod">
        <pc:chgData name="Yannick Cogo" userId="a46c36dc8227817c" providerId="LiveId" clId="{A8230529-788F-429C-B00E-EF559E4E02CE}" dt="2025-03-05T22:43:17.262" v="203" actId="20577"/>
        <pc:sldMkLst>
          <pc:docMk/>
          <pc:sldMk cId="1051863083" sldId="296"/>
        </pc:sldMkLst>
        <pc:spChg chg="add mod">
          <ac:chgData name="Yannick Cogo" userId="a46c36dc8227817c" providerId="LiveId" clId="{A8230529-788F-429C-B00E-EF559E4E02CE}" dt="2025-03-05T22:43:17.262" v="203" actId="20577"/>
          <ac:spMkLst>
            <pc:docMk/>
            <pc:sldMk cId="1051863083" sldId="296"/>
            <ac:spMk id="2" creationId="{0415B819-22A8-D49A-DA87-018D10E7FEB9}"/>
          </ac:spMkLst>
        </pc:spChg>
      </pc:sldChg>
      <pc:sldChg chg="modSp">
        <pc:chgData name="Yannick Cogo" userId="a46c36dc8227817c" providerId="LiveId" clId="{A8230529-788F-429C-B00E-EF559E4E02CE}" dt="2025-03-07T12:52:44.501" v="204" actId="1036"/>
        <pc:sldMkLst>
          <pc:docMk/>
          <pc:sldMk cId="2617320270" sldId="299"/>
        </pc:sldMkLst>
        <pc:picChg chg="mod">
          <ac:chgData name="Yannick Cogo" userId="a46c36dc8227817c" providerId="LiveId" clId="{A8230529-788F-429C-B00E-EF559E4E02CE}" dt="2025-03-07T12:52:44.501" v="204" actId="1036"/>
          <ac:picMkLst>
            <pc:docMk/>
            <pc:sldMk cId="2617320270" sldId="299"/>
            <ac:picMk id="3074" creationId="{A3DABCF0-05AF-E398-179F-0EA5114EFB64}"/>
          </ac:picMkLst>
        </pc:picChg>
      </pc:sldChg>
    </pc:docChg>
  </pc:docChgLst>
  <pc:docChgLst>
    <pc:chgData name="Yannick Cogo" userId="a46c36dc8227817c" providerId="LiveId" clId="{8FE0C407-231B-48A9-82FE-4F1545954902}"/>
    <pc:docChg chg="modSld">
      <pc:chgData name="Yannick Cogo" userId="a46c36dc8227817c" providerId="LiveId" clId="{8FE0C407-231B-48A9-82FE-4F1545954902}" dt="2025-04-10T06:44:09.327" v="5" actId="20577"/>
      <pc:docMkLst>
        <pc:docMk/>
      </pc:docMkLst>
      <pc:sldChg chg="modSp mod">
        <pc:chgData name="Yannick Cogo" userId="a46c36dc8227817c" providerId="LiveId" clId="{8FE0C407-231B-48A9-82FE-4F1545954902}" dt="2025-04-10T06:44:09.327" v="5" actId="20577"/>
        <pc:sldMkLst>
          <pc:docMk/>
          <pc:sldMk cId="2931105250" sldId="303"/>
        </pc:sldMkLst>
        <pc:spChg chg="mod">
          <ac:chgData name="Yannick Cogo" userId="a46c36dc8227817c" providerId="LiveId" clId="{8FE0C407-231B-48A9-82FE-4F1545954902}" dt="2025-04-10T06:44:09.327" v="5" actId="20577"/>
          <ac:spMkLst>
            <pc:docMk/>
            <pc:sldMk cId="2931105250" sldId="303"/>
            <ac:spMk id="3" creationId="{962FA46E-3A67-5670-C715-D09300A8E47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CE89ED6-B687-4F4D-9CBE-FDCFC77D8EF8}" type="doc">
      <dgm:prSet loTypeId="urn:microsoft.com/office/officeart/2009/3/layout/StepUpProcess" loCatId="process" qsTypeId="urn:microsoft.com/office/officeart/2005/8/quickstyle/3d1" qsCatId="3D" csTypeId="urn:microsoft.com/office/officeart/2005/8/colors/accent1_2" csCatId="accent1" phldr="1"/>
      <dgm:spPr/>
    </dgm:pt>
    <dgm:pt modelId="{7D5FC1D0-5C58-48D0-8155-2960DAE3A1BA}">
      <dgm:prSet phldrT="[Texte]" custT="1"/>
      <dgm:spPr/>
      <dgm:t>
        <a:bodyPr/>
        <a:lstStyle/>
        <a:p>
          <a:r>
            <a:rPr lang="fr-FR" sz="1100" b="1" dirty="0">
              <a:latin typeface="+mj-lt"/>
            </a:rPr>
            <a:t>Idée</a:t>
          </a:r>
        </a:p>
      </dgm:t>
    </dgm:pt>
    <dgm:pt modelId="{49E9EEAD-DB21-4B2D-9F91-133B3309047A}" type="parTrans" cxnId="{CD922CB7-E6D5-47AA-A9E5-4A99E99976C5}">
      <dgm:prSet/>
      <dgm:spPr/>
      <dgm:t>
        <a:bodyPr/>
        <a:lstStyle/>
        <a:p>
          <a:endParaRPr lang="fr-FR"/>
        </a:p>
      </dgm:t>
    </dgm:pt>
    <dgm:pt modelId="{1FEC6129-4D46-4F48-97DB-7BF2E77BDA13}" type="sibTrans" cxnId="{CD922CB7-E6D5-47AA-A9E5-4A99E99976C5}">
      <dgm:prSet/>
      <dgm:spPr/>
      <dgm:t>
        <a:bodyPr/>
        <a:lstStyle/>
        <a:p>
          <a:endParaRPr lang="fr-FR"/>
        </a:p>
      </dgm:t>
    </dgm:pt>
    <dgm:pt modelId="{20102E07-1013-4600-813C-1D258DB59019}">
      <dgm:prSet phldrT="[Texte]" custT="1"/>
      <dgm:spPr/>
      <dgm:t>
        <a:bodyPr/>
        <a:lstStyle/>
        <a:p>
          <a:r>
            <a:rPr lang="fr-FR" sz="1100" b="1" dirty="0">
              <a:latin typeface="+mj-lt"/>
            </a:rPr>
            <a:t>Formalisation du projet</a:t>
          </a:r>
        </a:p>
      </dgm:t>
    </dgm:pt>
    <dgm:pt modelId="{B7B0BBCB-6431-414F-88F4-A5307B805560}" type="parTrans" cxnId="{17028DE5-BA16-4101-9DB4-E0716D4F5955}">
      <dgm:prSet/>
      <dgm:spPr/>
      <dgm:t>
        <a:bodyPr/>
        <a:lstStyle/>
        <a:p>
          <a:endParaRPr lang="fr-FR"/>
        </a:p>
      </dgm:t>
    </dgm:pt>
    <dgm:pt modelId="{31EB26D7-B67E-42E0-AEB0-BEEF0CAE75ED}" type="sibTrans" cxnId="{17028DE5-BA16-4101-9DB4-E0716D4F5955}">
      <dgm:prSet/>
      <dgm:spPr/>
      <dgm:t>
        <a:bodyPr/>
        <a:lstStyle/>
        <a:p>
          <a:endParaRPr lang="fr-FR"/>
        </a:p>
      </dgm:t>
    </dgm:pt>
    <dgm:pt modelId="{91A6875F-0F56-4759-BF51-6BEE233BDEEB}">
      <dgm:prSet phldrT="[Texte]" custT="1"/>
      <dgm:spPr/>
      <dgm:t>
        <a:bodyPr/>
        <a:lstStyle/>
        <a:p>
          <a:r>
            <a:rPr lang="fr-FR" sz="1100" b="1" dirty="0">
              <a:latin typeface="+mj-lt"/>
            </a:rPr>
            <a:t>Etude de faisabilité</a:t>
          </a:r>
        </a:p>
      </dgm:t>
    </dgm:pt>
    <dgm:pt modelId="{C8473A4B-719B-4174-B7B2-00A52BF93072}" type="parTrans" cxnId="{C63D4C14-685D-4EDF-BD40-B8A7AD3B013F}">
      <dgm:prSet/>
      <dgm:spPr/>
      <dgm:t>
        <a:bodyPr/>
        <a:lstStyle/>
        <a:p>
          <a:endParaRPr lang="fr-FR"/>
        </a:p>
      </dgm:t>
    </dgm:pt>
    <dgm:pt modelId="{6C76A744-E2F6-4C4F-AC92-7AAF11C051D7}" type="sibTrans" cxnId="{C63D4C14-685D-4EDF-BD40-B8A7AD3B013F}">
      <dgm:prSet/>
      <dgm:spPr/>
      <dgm:t>
        <a:bodyPr/>
        <a:lstStyle/>
        <a:p>
          <a:endParaRPr lang="fr-FR"/>
        </a:p>
      </dgm:t>
    </dgm:pt>
    <dgm:pt modelId="{870CC358-1814-403F-AA94-9EABD427A26C}">
      <dgm:prSet phldrT="[Texte]" custT="1"/>
      <dgm:spPr/>
      <dgm:t>
        <a:bodyPr/>
        <a:lstStyle/>
        <a:p>
          <a:r>
            <a:rPr lang="fr-FR" sz="1100" b="1" dirty="0">
              <a:latin typeface="+mj-lt"/>
            </a:rPr>
            <a:t>Définition des moyens</a:t>
          </a:r>
        </a:p>
      </dgm:t>
    </dgm:pt>
    <dgm:pt modelId="{1FC4B49F-F3B4-4460-BF1D-5F36AE9E914B}" type="parTrans" cxnId="{2317D550-A290-49E9-82FB-41D07024B51D}">
      <dgm:prSet/>
      <dgm:spPr/>
      <dgm:t>
        <a:bodyPr/>
        <a:lstStyle/>
        <a:p>
          <a:endParaRPr lang="fr-FR"/>
        </a:p>
      </dgm:t>
    </dgm:pt>
    <dgm:pt modelId="{9F61602D-12D4-4CA0-9B9C-D79EC6621D4C}" type="sibTrans" cxnId="{2317D550-A290-49E9-82FB-41D07024B51D}">
      <dgm:prSet/>
      <dgm:spPr/>
      <dgm:t>
        <a:bodyPr/>
        <a:lstStyle/>
        <a:p>
          <a:endParaRPr lang="fr-FR"/>
        </a:p>
      </dgm:t>
    </dgm:pt>
    <dgm:pt modelId="{30436131-A426-4F0D-A437-A5A9FA218956}">
      <dgm:prSet phldrT="[Texte]" custT="1"/>
      <dgm:spPr/>
      <dgm:t>
        <a:bodyPr/>
        <a:lstStyle/>
        <a:p>
          <a:r>
            <a:rPr lang="fr-FR" sz="1100" b="1" dirty="0">
              <a:latin typeface="+mj-lt"/>
            </a:rPr>
            <a:t>Business Plan</a:t>
          </a:r>
        </a:p>
      </dgm:t>
    </dgm:pt>
    <dgm:pt modelId="{1C4DAAFB-D389-49C2-B255-31B3B35E0C15}" type="parTrans" cxnId="{E7A4720B-3D51-4908-B1D0-7F3865BD0D27}">
      <dgm:prSet/>
      <dgm:spPr/>
      <dgm:t>
        <a:bodyPr/>
        <a:lstStyle/>
        <a:p>
          <a:endParaRPr lang="fr-FR"/>
        </a:p>
      </dgm:t>
    </dgm:pt>
    <dgm:pt modelId="{ED4CD696-4F7C-4881-9054-DC7C4146FEC4}" type="sibTrans" cxnId="{E7A4720B-3D51-4908-B1D0-7F3865BD0D27}">
      <dgm:prSet/>
      <dgm:spPr/>
      <dgm:t>
        <a:bodyPr/>
        <a:lstStyle/>
        <a:p>
          <a:endParaRPr lang="fr-FR"/>
        </a:p>
      </dgm:t>
    </dgm:pt>
    <dgm:pt modelId="{009D4B18-8614-495D-AAEF-E312147DB2F1}">
      <dgm:prSet phldrT="[Texte]" custT="1"/>
      <dgm:spPr/>
      <dgm:t>
        <a:bodyPr/>
        <a:lstStyle/>
        <a:p>
          <a:r>
            <a:rPr lang="fr-FR" sz="1100" b="1" dirty="0">
              <a:latin typeface="+mj-lt"/>
            </a:rPr>
            <a:t>Choix de la structure</a:t>
          </a:r>
        </a:p>
      </dgm:t>
    </dgm:pt>
    <dgm:pt modelId="{18CA6149-43D0-46D6-A7CB-684E5C034188}" type="parTrans" cxnId="{CECF4065-77D5-497C-BD0A-9BF5647D5A36}">
      <dgm:prSet/>
      <dgm:spPr/>
      <dgm:t>
        <a:bodyPr/>
        <a:lstStyle/>
        <a:p>
          <a:endParaRPr lang="fr-FR"/>
        </a:p>
      </dgm:t>
    </dgm:pt>
    <dgm:pt modelId="{F29F0D6F-CB50-40F7-B3FB-9F2ABCF493D3}" type="sibTrans" cxnId="{CECF4065-77D5-497C-BD0A-9BF5647D5A36}">
      <dgm:prSet/>
      <dgm:spPr/>
      <dgm:t>
        <a:bodyPr/>
        <a:lstStyle/>
        <a:p>
          <a:endParaRPr lang="fr-FR"/>
        </a:p>
      </dgm:t>
    </dgm:pt>
    <dgm:pt modelId="{FB1C44DA-E64B-4504-AF16-21FDC6D0605C}">
      <dgm:prSet phldrT="[Texte]" custT="1"/>
      <dgm:spPr/>
      <dgm:t>
        <a:bodyPr/>
        <a:lstStyle/>
        <a:p>
          <a:r>
            <a:rPr lang="fr-FR" sz="1100" b="1" dirty="0">
              <a:latin typeface="+mj-lt"/>
            </a:rPr>
            <a:t>Lancement de l’activité</a:t>
          </a:r>
        </a:p>
      </dgm:t>
    </dgm:pt>
    <dgm:pt modelId="{C31D6E6E-5DD8-493D-8A59-48139AEDBD8D}" type="parTrans" cxnId="{1698DF08-74E5-4D2E-AB34-571C22987502}">
      <dgm:prSet/>
      <dgm:spPr/>
      <dgm:t>
        <a:bodyPr/>
        <a:lstStyle/>
        <a:p>
          <a:endParaRPr lang="fr-FR"/>
        </a:p>
      </dgm:t>
    </dgm:pt>
    <dgm:pt modelId="{1B8CB328-BE72-4E8D-9B25-6AD66F1364AE}" type="sibTrans" cxnId="{1698DF08-74E5-4D2E-AB34-571C22987502}">
      <dgm:prSet/>
      <dgm:spPr/>
      <dgm:t>
        <a:bodyPr/>
        <a:lstStyle/>
        <a:p>
          <a:endParaRPr lang="fr-FR"/>
        </a:p>
      </dgm:t>
    </dgm:pt>
    <dgm:pt modelId="{57CCCB38-6FA7-4EE0-AE12-B80F49107629}">
      <dgm:prSet phldrT="[Texte]" custT="1"/>
      <dgm:spPr/>
      <dgm:t>
        <a:bodyPr/>
        <a:lstStyle/>
        <a:p>
          <a:r>
            <a:rPr lang="fr-FR" sz="1100" b="1" dirty="0">
              <a:latin typeface="+mj-lt"/>
            </a:rPr>
            <a:t>Choix stratégiques</a:t>
          </a:r>
        </a:p>
      </dgm:t>
    </dgm:pt>
    <dgm:pt modelId="{7DFD5524-797F-4BC4-80D0-D7C14B6E44F9}" type="parTrans" cxnId="{43C60174-3A26-4A7E-91AA-669DCD0A8FC5}">
      <dgm:prSet/>
      <dgm:spPr/>
      <dgm:t>
        <a:bodyPr/>
        <a:lstStyle/>
        <a:p>
          <a:endParaRPr lang="fr-FR"/>
        </a:p>
      </dgm:t>
    </dgm:pt>
    <dgm:pt modelId="{5B8768AF-873A-42A4-9120-747D943B6FAC}" type="sibTrans" cxnId="{43C60174-3A26-4A7E-91AA-669DCD0A8FC5}">
      <dgm:prSet/>
      <dgm:spPr/>
      <dgm:t>
        <a:bodyPr/>
        <a:lstStyle/>
        <a:p>
          <a:endParaRPr lang="fr-FR"/>
        </a:p>
      </dgm:t>
    </dgm:pt>
    <dgm:pt modelId="{AF8EC49A-9FAD-4873-AF98-E2BDB0A0A4F2}" type="pres">
      <dgm:prSet presAssocID="{ECE89ED6-B687-4F4D-9CBE-FDCFC77D8EF8}" presName="rootnode" presStyleCnt="0">
        <dgm:presLayoutVars>
          <dgm:chMax/>
          <dgm:chPref/>
          <dgm:dir/>
          <dgm:animLvl val="lvl"/>
        </dgm:presLayoutVars>
      </dgm:prSet>
      <dgm:spPr/>
    </dgm:pt>
    <dgm:pt modelId="{F5F3A292-09F5-49EE-9229-403C1C79E09F}" type="pres">
      <dgm:prSet presAssocID="{7D5FC1D0-5C58-48D0-8155-2960DAE3A1BA}" presName="composite" presStyleCnt="0"/>
      <dgm:spPr/>
    </dgm:pt>
    <dgm:pt modelId="{366569B3-7E10-48B3-A3C9-9C71EB546ADA}" type="pres">
      <dgm:prSet presAssocID="{7D5FC1D0-5C58-48D0-8155-2960DAE3A1BA}" presName="LShape" presStyleLbl="alignNode1" presStyleIdx="0" presStyleCnt="15"/>
      <dgm:spPr/>
    </dgm:pt>
    <dgm:pt modelId="{0D13D7F8-7DBB-4F11-A9C5-8A5F94217AFB}" type="pres">
      <dgm:prSet presAssocID="{7D5FC1D0-5C58-48D0-8155-2960DAE3A1BA}" presName="ParentText" presStyleLbl="revTx" presStyleIdx="0" presStyleCnt="8">
        <dgm:presLayoutVars>
          <dgm:chMax val="0"/>
          <dgm:chPref val="0"/>
          <dgm:bulletEnabled val="1"/>
        </dgm:presLayoutVars>
      </dgm:prSet>
      <dgm:spPr/>
    </dgm:pt>
    <dgm:pt modelId="{C891962A-D5FA-46BF-B491-79D90C237DDF}" type="pres">
      <dgm:prSet presAssocID="{7D5FC1D0-5C58-48D0-8155-2960DAE3A1BA}" presName="Triangle" presStyleLbl="alignNode1" presStyleIdx="1" presStyleCnt="15"/>
      <dgm:spPr/>
    </dgm:pt>
    <dgm:pt modelId="{B857C4D8-72A9-489A-B86F-2A2F320C64B2}" type="pres">
      <dgm:prSet presAssocID="{1FEC6129-4D46-4F48-97DB-7BF2E77BDA13}" presName="sibTrans" presStyleCnt="0"/>
      <dgm:spPr/>
    </dgm:pt>
    <dgm:pt modelId="{DD0229C0-A9FE-412D-BA93-BA3FA357161C}" type="pres">
      <dgm:prSet presAssocID="{1FEC6129-4D46-4F48-97DB-7BF2E77BDA13}" presName="space" presStyleCnt="0"/>
      <dgm:spPr/>
    </dgm:pt>
    <dgm:pt modelId="{71FCA76D-5D32-4A5C-800C-210F102180F5}" type="pres">
      <dgm:prSet presAssocID="{20102E07-1013-4600-813C-1D258DB59019}" presName="composite" presStyleCnt="0"/>
      <dgm:spPr/>
    </dgm:pt>
    <dgm:pt modelId="{CEC5F2D4-32D3-4A23-9C3C-F5FE80D5B06F}" type="pres">
      <dgm:prSet presAssocID="{20102E07-1013-4600-813C-1D258DB59019}" presName="LShape" presStyleLbl="alignNode1" presStyleIdx="2" presStyleCnt="15"/>
      <dgm:spPr/>
    </dgm:pt>
    <dgm:pt modelId="{41F09981-B547-4C66-A91B-128A7561811A}" type="pres">
      <dgm:prSet presAssocID="{20102E07-1013-4600-813C-1D258DB59019}" presName="ParentText" presStyleLbl="revTx" presStyleIdx="1" presStyleCnt="8">
        <dgm:presLayoutVars>
          <dgm:chMax val="0"/>
          <dgm:chPref val="0"/>
          <dgm:bulletEnabled val="1"/>
        </dgm:presLayoutVars>
      </dgm:prSet>
      <dgm:spPr/>
    </dgm:pt>
    <dgm:pt modelId="{D7F2C004-744D-4A8D-83EE-96B5BDD52EA5}" type="pres">
      <dgm:prSet presAssocID="{20102E07-1013-4600-813C-1D258DB59019}" presName="Triangle" presStyleLbl="alignNode1" presStyleIdx="3" presStyleCnt="15"/>
      <dgm:spPr/>
    </dgm:pt>
    <dgm:pt modelId="{0A318967-19E0-4E51-AB08-1AD104E86ABF}" type="pres">
      <dgm:prSet presAssocID="{31EB26D7-B67E-42E0-AEB0-BEEF0CAE75ED}" presName="sibTrans" presStyleCnt="0"/>
      <dgm:spPr/>
    </dgm:pt>
    <dgm:pt modelId="{923B3BA7-7FCD-435A-81A0-01C7E0DFC744}" type="pres">
      <dgm:prSet presAssocID="{31EB26D7-B67E-42E0-AEB0-BEEF0CAE75ED}" presName="space" presStyleCnt="0"/>
      <dgm:spPr/>
    </dgm:pt>
    <dgm:pt modelId="{A9C3CF73-110E-4D98-A940-884715638690}" type="pres">
      <dgm:prSet presAssocID="{91A6875F-0F56-4759-BF51-6BEE233BDEEB}" presName="composite" presStyleCnt="0"/>
      <dgm:spPr/>
    </dgm:pt>
    <dgm:pt modelId="{D8FBF4A2-223E-4A8F-971E-D54C5A0CD390}" type="pres">
      <dgm:prSet presAssocID="{91A6875F-0F56-4759-BF51-6BEE233BDEEB}" presName="LShape" presStyleLbl="alignNode1" presStyleIdx="4" presStyleCnt="15"/>
      <dgm:spPr/>
    </dgm:pt>
    <dgm:pt modelId="{61BF0E78-3EDC-43CF-845E-0DCDE0564F3E}" type="pres">
      <dgm:prSet presAssocID="{91A6875F-0F56-4759-BF51-6BEE233BDEEB}" presName="ParentText" presStyleLbl="revTx" presStyleIdx="2" presStyleCnt="8">
        <dgm:presLayoutVars>
          <dgm:chMax val="0"/>
          <dgm:chPref val="0"/>
          <dgm:bulletEnabled val="1"/>
        </dgm:presLayoutVars>
      </dgm:prSet>
      <dgm:spPr/>
    </dgm:pt>
    <dgm:pt modelId="{7332A46F-6A92-42BB-9514-B411CF96BEB3}" type="pres">
      <dgm:prSet presAssocID="{91A6875F-0F56-4759-BF51-6BEE233BDEEB}" presName="Triangle" presStyleLbl="alignNode1" presStyleIdx="5" presStyleCnt="15"/>
      <dgm:spPr/>
    </dgm:pt>
    <dgm:pt modelId="{E17FD75D-3D3A-4B6A-8691-B55099ECA917}" type="pres">
      <dgm:prSet presAssocID="{6C76A744-E2F6-4C4F-AC92-7AAF11C051D7}" presName="sibTrans" presStyleCnt="0"/>
      <dgm:spPr/>
    </dgm:pt>
    <dgm:pt modelId="{102B44E3-CB92-4259-A469-CF6DC924A42B}" type="pres">
      <dgm:prSet presAssocID="{6C76A744-E2F6-4C4F-AC92-7AAF11C051D7}" presName="space" presStyleCnt="0"/>
      <dgm:spPr/>
    </dgm:pt>
    <dgm:pt modelId="{75E0A3AE-308D-46CE-8470-B2DD9613F309}" type="pres">
      <dgm:prSet presAssocID="{870CC358-1814-403F-AA94-9EABD427A26C}" presName="composite" presStyleCnt="0"/>
      <dgm:spPr/>
    </dgm:pt>
    <dgm:pt modelId="{0D31BADA-4EE8-4856-9EF9-EA016E46EC1D}" type="pres">
      <dgm:prSet presAssocID="{870CC358-1814-403F-AA94-9EABD427A26C}" presName="LShape" presStyleLbl="alignNode1" presStyleIdx="6" presStyleCnt="15"/>
      <dgm:spPr/>
    </dgm:pt>
    <dgm:pt modelId="{361CE592-C50A-4602-9F5D-2B9841ED11F7}" type="pres">
      <dgm:prSet presAssocID="{870CC358-1814-403F-AA94-9EABD427A26C}" presName="ParentText" presStyleLbl="revTx" presStyleIdx="3" presStyleCnt="8">
        <dgm:presLayoutVars>
          <dgm:chMax val="0"/>
          <dgm:chPref val="0"/>
          <dgm:bulletEnabled val="1"/>
        </dgm:presLayoutVars>
      </dgm:prSet>
      <dgm:spPr/>
    </dgm:pt>
    <dgm:pt modelId="{072C7E9E-CC2D-4E47-8F97-86C8C90C5DFE}" type="pres">
      <dgm:prSet presAssocID="{870CC358-1814-403F-AA94-9EABD427A26C}" presName="Triangle" presStyleLbl="alignNode1" presStyleIdx="7" presStyleCnt="15"/>
      <dgm:spPr/>
    </dgm:pt>
    <dgm:pt modelId="{EAAD3656-EE16-4AE8-937B-C29419111DDC}" type="pres">
      <dgm:prSet presAssocID="{9F61602D-12D4-4CA0-9B9C-D79EC6621D4C}" presName="sibTrans" presStyleCnt="0"/>
      <dgm:spPr/>
    </dgm:pt>
    <dgm:pt modelId="{CC5613C7-9058-4A0F-87D6-3C9D1A8A0D06}" type="pres">
      <dgm:prSet presAssocID="{9F61602D-12D4-4CA0-9B9C-D79EC6621D4C}" presName="space" presStyleCnt="0"/>
      <dgm:spPr/>
    </dgm:pt>
    <dgm:pt modelId="{05937E08-9F9C-45B5-8F41-CE746D0286C9}" type="pres">
      <dgm:prSet presAssocID="{30436131-A426-4F0D-A437-A5A9FA218956}" presName="composite" presStyleCnt="0"/>
      <dgm:spPr/>
    </dgm:pt>
    <dgm:pt modelId="{0B02509B-A56A-40FB-AC20-A3C5D4701A7E}" type="pres">
      <dgm:prSet presAssocID="{30436131-A426-4F0D-A437-A5A9FA218956}" presName="LShape" presStyleLbl="alignNode1" presStyleIdx="8" presStyleCnt="15"/>
      <dgm:spPr/>
    </dgm:pt>
    <dgm:pt modelId="{9A165AEE-903B-48AF-BE95-74B49F8D5FB9}" type="pres">
      <dgm:prSet presAssocID="{30436131-A426-4F0D-A437-A5A9FA218956}" presName="ParentText" presStyleLbl="revTx" presStyleIdx="4" presStyleCnt="8">
        <dgm:presLayoutVars>
          <dgm:chMax val="0"/>
          <dgm:chPref val="0"/>
          <dgm:bulletEnabled val="1"/>
        </dgm:presLayoutVars>
      </dgm:prSet>
      <dgm:spPr/>
    </dgm:pt>
    <dgm:pt modelId="{1D4CA03A-FF2B-4C03-AE7D-FFF23B28CD6D}" type="pres">
      <dgm:prSet presAssocID="{30436131-A426-4F0D-A437-A5A9FA218956}" presName="Triangle" presStyleLbl="alignNode1" presStyleIdx="9" presStyleCnt="15"/>
      <dgm:spPr/>
    </dgm:pt>
    <dgm:pt modelId="{3E87E3ED-33F2-4D6F-8C9D-663E4E40EB39}" type="pres">
      <dgm:prSet presAssocID="{ED4CD696-4F7C-4881-9054-DC7C4146FEC4}" presName="sibTrans" presStyleCnt="0"/>
      <dgm:spPr/>
    </dgm:pt>
    <dgm:pt modelId="{6118CE73-F133-4B57-BAE6-9DA3B5F0C75C}" type="pres">
      <dgm:prSet presAssocID="{ED4CD696-4F7C-4881-9054-DC7C4146FEC4}" presName="space" presStyleCnt="0"/>
      <dgm:spPr/>
    </dgm:pt>
    <dgm:pt modelId="{10DFE352-1200-43AE-A23C-2B552C2DA8FC}" type="pres">
      <dgm:prSet presAssocID="{009D4B18-8614-495D-AAEF-E312147DB2F1}" presName="composite" presStyleCnt="0"/>
      <dgm:spPr/>
    </dgm:pt>
    <dgm:pt modelId="{93E6A667-21FB-4057-8A82-653A17767AC4}" type="pres">
      <dgm:prSet presAssocID="{009D4B18-8614-495D-AAEF-E312147DB2F1}" presName="LShape" presStyleLbl="alignNode1" presStyleIdx="10" presStyleCnt="15"/>
      <dgm:spPr/>
    </dgm:pt>
    <dgm:pt modelId="{3E6E83FA-72A8-4768-88A3-1D4E581B03C0}" type="pres">
      <dgm:prSet presAssocID="{009D4B18-8614-495D-AAEF-E312147DB2F1}" presName="ParentText" presStyleLbl="revTx" presStyleIdx="5" presStyleCnt="8">
        <dgm:presLayoutVars>
          <dgm:chMax val="0"/>
          <dgm:chPref val="0"/>
          <dgm:bulletEnabled val="1"/>
        </dgm:presLayoutVars>
      </dgm:prSet>
      <dgm:spPr/>
    </dgm:pt>
    <dgm:pt modelId="{5E0CA83D-1EFC-4B3C-BF1F-D02FC33856BC}" type="pres">
      <dgm:prSet presAssocID="{009D4B18-8614-495D-AAEF-E312147DB2F1}" presName="Triangle" presStyleLbl="alignNode1" presStyleIdx="11" presStyleCnt="15"/>
      <dgm:spPr/>
    </dgm:pt>
    <dgm:pt modelId="{765CC10F-4768-4355-84C5-166DDADFE8B3}" type="pres">
      <dgm:prSet presAssocID="{F29F0D6F-CB50-40F7-B3FB-9F2ABCF493D3}" presName="sibTrans" presStyleCnt="0"/>
      <dgm:spPr/>
    </dgm:pt>
    <dgm:pt modelId="{D74F27B0-EE32-4FFF-9658-03CEF8E3DDDF}" type="pres">
      <dgm:prSet presAssocID="{F29F0D6F-CB50-40F7-B3FB-9F2ABCF493D3}" presName="space" presStyleCnt="0"/>
      <dgm:spPr/>
    </dgm:pt>
    <dgm:pt modelId="{4F4361DA-358D-40A6-81C9-0322540031D2}" type="pres">
      <dgm:prSet presAssocID="{FB1C44DA-E64B-4504-AF16-21FDC6D0605C}" presName="composite" presStyleCnt="0"/>
      <dgm:spPr/>
    </dgm:pt>
    <dgm:pt modelId="{0F7BD198-83DC-4D19-86F1-B17065ECBCA2}" type="pres">
      <dgm:prSet presAssocID="{FB1C44DA-E64B-4504-AF16-21FDC6D0605C}" presName="LShape" presStyleLbl="alignNode1" presStyleIdx="12" presStyleCnt="15"/>
      <dgm:spPr/>
    </dgm:pt>
    <dgm:pt modelId="{2E710858-DC8D-46CD-B950-C3FB740DB53B}" type="pres">
      <dgm:prSet presAssocID="{FB1C44DA-E64B-4504-AF16-21FDC6D0605C}" presName="ParentText" presStyleLbl="revTx" presStyleIdx="6" presStyleCnt="8">
        <dgm:presLayoutVars>
          <dgm:chMax val="0"/>
          <dgm:chPref val="0"/>
          <dgm:bulletEnabled val="1"/>
        </dgm:presLayoutVars>
      </dgm:prSet>
      <dgm:spPr/>
    </dgm:pt>
    <dgm:pt modelId="{479E95E7-A45C-4A3C-A0A3-AC1E92F201D2}" type="pres">
      <dgm:prSet presAssocID="{FB1C44DA-E64B-4504-AF16-21FDC6D0605C}" presName="Triangle" presStyleLbl="alignNode1" presStyleIdx="13" presStyleCnt="15"/>
      <dgm:spPr/>
    </dgm:pt>
    <dgm:pt modelId="{6B932EA9-E36C-45A4-B8BC-494FF490BB26}" type="pres">
      <dgm:prSet presAssocID="{1B8CB328-BE72-4E8D-9B25-6AD66F1364AE}" presName="sibTrans" presStyleCnt="0"/>
      <dgm:spPr/>
    </dgm:pt>
    <dgm:pt modelId="{7D1EEE66-023B-4C85-9AD2-F5E179CBB8BB}" type="pres">
      <dgm:prSet presAssocID="{1B8CB328-BE72-4E8D-9B25-6AD66F1364AE}" presName="space" presStyleCnt="0"/>
      <dgm:spPr/>
    </dgm:pt>
    <dgm:pt modelId="{73E7B787-1C54-4B37-96C0-CA996B0460AD}" type="pres">
      <dgm:prSet presAssocID="{57CCCB38-6FA7-4EE0-AE12-B80F49107629}" presName="composite" presStyleCnt="0"/>
      <dgm:spPr/>
    </dgm:pt>
    <dgm:pt modelId="{63CFEF50-3689-4F36-8123-062C8696641A}" type="pres">
      <dgm:prSet presAssocID="{57CCCB38-6FA7-4EE0-AE12-B80F49107629}" presName="LShape" presStyleLbl="alignNode1" presStyleIdx="14" presStyleCnt="15"/>
      <dgm:spPr/>
    </dgm:pt>
    <dgm:pt modelId="{EEBBDCA0-2200-4E71-BF58-29C618EC650E}" type="pres">
      <dgm:prSet presAssocID="{57CCCB38-6FA7-4EE0-AE12-B80F49107629}" presName="ParentText" presStyleLbl="revTx" presStyleIdx="7" presStyleCnt="8">
        <dgm:presLayoutVars>
          <dgm:chMax val="0"/>
          <dgm:chPref val="0"/>
          <dgm:bulletEnabled val="1"/>
        </dgm:presLayoutVars>
      </dgm:prSet>
      <dgm:spPr/>
    </dgm:pt>
  </dgm:ptLst>
  <dgm:cxnLst>
    <dgm:cxn modelId="{1698DF08-74E5-4D2E-AB34-571C22987502}" srcId="{ECE89ED6-B687-4F4D-9CBE-FDCFC77D8EF8}" destId="{FB1C44DA-E64B-4504-AF16-21FDC6D0605C}" srcOrd="6" destOrd="0" parTransId="{C31D6E6E-5DD8-493D-8A59-48139AEDBD8D}" sibTransId="{1B8CB328-BE72-4E8D-9B25-6AD66F1364AE}"/>
    <dgm:cxn modelId="{E7A4720B-3D51-4908-B1D0-7F3865BD0D27}" srcId="{ECE89ED6-B687-4F4D-9CBE-FDCFC77D8EF8}" destId="{30436131-A426-4F0D-A437-A5A9FA218956}" srcOrd="4" destOrd="0" parTransId="{1C4DAAFB-D389-49C2-B255-31B3B35E0C15}" sibTransId="{ED4CD696-4F7C-4881-9054-DC7C4146FEC4}"/>
    <dgm:cxn modelId="{C63D4C14-685D-4EDF-BD40-B8A7AD3B013F}" srcId="{ECE89ED6-B687-4F4D-9CBE-FDCFC77D8EF8}" destId="{91A6875F-0F56-4759-BF51-6BEE233BDEEB}" srcOrd="2" destOrd="0" parTransId="{C8473A4B-719B-4174-B7B2-00A52BF93072}" sibTransId="{6C76A744-E2F6-4C4F-AC92-7AAF11C051D7}"/>
    <dgm:cxn modelId="{1C276F20-D671-41E3-897E-F3337EBB552D}" type="presOf" srcId="{FB1C44DA-E64B-4504-AF16-21FDC6D0605C}" destId="{2E710858-DC8D-46CD-B950-C3FB740DB53B}" srcOrd="0" destOrd="0" presId="urn:microsoft.com/office/officeart/2009/3/layout/StepUpProcess"/>
    <dgm:cxn modelId="{363EF031-E844-4D13-BDAF-91B7A9F7983B}" type="presOf" srcId="{009D4B18-8614-495D-AAEF-E312147DB2F1}" destId="{3E6E83FA-72A8-4768-88A3-1D4E581B03C0}" srcOrd="0" destOrd="0" presId="urn:microsoft.com/office/officeart/2009/3/layout/StepUpProcess"/>
    <dgm:cxn modelId="{E3C91942-9429-4E17-97D6-2D6814F09551}" type="presOf" srcId="{57CCCB38-6FA7-4EE0-AE12-B80F49107629}" destId="{EEBBDCA0-2200-4E71-BF58-29C618EC650E}" srcOrd="0" destOrd="0" presId="urn:microsoft.com/office/officeart/2009/3/layout/StepUpProcess"/>
    <dgm:cxn modelId="{CECF4065-77D5-497C-BD0A-9BF5647D5A36}" srcId="{ECE89ED6-B687-4F4D-9CBE-FDCFC77D8EF8}" destId="{009D4B18-8614-495D-AAEF-E312147DB2F1}" srcOrd="5" destOrd="0" parTransId="{18CA6149-43D0-46D6-A7CB-684E5C034188}" sibTransId="{F29F0D6F-CB50-40F7-B3FB-9F2ABCF493D3}"/>
    <dgm:cxn modelId="{C97D5E65-2CF9-4297-B2DB-D8AC1078ED32}" type="presOf" srcId="{30436131-A426-4F0D-A437-A5A9FA218956}" destId="{9A165AEE-903B-48AF-BE95-74B49F8D5FB9}" srcOrd="0" destOrd="0" presId="urn:microsoft.com/office/officeart/2009/3/layout/StepUpProcess"/>
    <dgm:cxn modelId="{2317D550-A290-49E9-82FB-41D07024B51D}" srcId="{ECE89ED6-B687-4F4D-9CBE-FDCFC77D8EF8}" destId="{870CC358-1814-403F-AA94-9EABD427A26C}" srcOrd="3" destOrd="0" parTransId="{1FC4B49F-F3B4-4460-BF1D-5F36AE9E914B}" sibTransId="{9F61602D-12D4-4CA0-9B9C-D79EC6621D4C}"/>
    <dgm:cxn modelId="{43C60174-3A26-4A7E-91AA-669DCD0A8FC5}" srcId="{ECE89ED6-B687-4F4D-9CBE-FDCFC77D8EF8}" destId="{57CCCB38-6FA7-4EE0-AE12-B80F49107629}" srcOrd="7" destOrd="0" parTransId="{7DFD5524-797F-4BC4-80D0-D7C14B6E44F9}" sibTransId="{5B8768AF-873A-42A4-9120-747D943B6FAC}"/>
    <dgm:cxn modelId="{0512BC89-A0DC-44FA-A8DF-1205B570D041}" type="presOf" srcId="{91A6875F-0F56-4759-BF51-6BEE233BDEEB}" destId="{61BF0E78-3EDC-43CF-845E-0DCDE0564F3E}" srcOrd="0" destOrd="0" presId="urn:microsoft.com/office/officeart/2009/3/layout/StepUpProcess"/>
    <dgm:cxn modelId="{0E41CF91-3E5C-4584-AF46-A18A94B461C0}" type="presOf" srcId="{870CC358-1814-403F-AA94-9EABD427A26C}" destId="{361CE592-C50A-4602-9F5D-2B9841ED11F7}" srcOrd="0" destOrd="0" presId="urn:microsoft.com/office/officeart/2009/3/layout/StepUpProcess"/>
    <dgm:cxn modelId="{CD922CB7-E6D5-47AA-A9E5-4A99E99976C5}" srcId="{ECE89ED6-B687-4F4D-9CBE-FDCFC77D8EF8}" destId="{7D5FC1D0-5C58-48D0-8155-2960DAE3A1BA}" srcOrd="0" destOrd="0" parTransId="{49E9EEAD-DB21-4B2D-9F91-133B3309047A}" sibTransId="{1FEC6129-4D46-4F48-97DB-7BF2E77BDA13}"/>
    <dgm:cxn modelId="{8E1FF6D1-783A-41B2-A7D8-CB973F2B17B8}" type="presOf" srcId="{ECE89ED6-B687-4F4D-9CBE-FDCFC77D8EF8}" destId="{AF8EC49A-9FAD-4873-AF98-E2BDB0A0A4F2}" srcOrd="0" destOrd="0" presId="urn:microsoft.com/office/officeart/2009/3/layout/StepUpProcess"/>
    <dgm:cxn modelId="{7B8380D7-D2E6-4278-9DB0-2F24303F442E}" type="presOf" srcId="{7D5FC1D0-5C58-48D0-8155-2960DAE3A1BA}" destId="{0D13D7F8-7DBB-4F11-A9C5-8A5F94217AFB}" srcOrd="0" destOrd="0" presId="urn:microsoft.com/office/officeart/2009/3/layout/StepUpProcess"/>
    <dgm:cxn modelId="{17028DE5-BA16-4101-9DB4-E0716D4F5955}" srcId="{ECE89ED6-B687-4F4D-9CBE-FDCFC77D8EF8}" destId="{20102E07-1013-4600-813C-1D258DB59019}" srcOrd="1" destOrd="0" parTransId="{B7B0BBCB-6431-414F-88F4-A5307B805560}" sibTransId="{31EB26D7-B67E-42E0-AEB0-BEEF0CAE75ED}"/>
    <dgm:cxn modelId="{1B09A9E9-D6EA-4C9E-A938-F6348DB2ADA8}" type="presOf" srcId="{20102E07-1013-4600-813C-1D258DB59019}" destId="{41F09981-B547-4C66-A91B-128A7561811A}" srcOrd="0" destOrd="0" presId="urn:microsoft.com/office/officeart/2009/3/layout/StepUpProcess"/>
    <dgm:cxn modelId="{1835A18D-6E7A-4FD9-89BA-971F4FFA54BF}" type="presParOf" srcId="{AF8EC49A-9FAD-4873-AF98-E2BDB0A0A4F2}" destId="{F5F3A292-09F5-49EE-9229-403C1C79E09F}" srcOrd="0" destOrd="0" presId="urn:microsoft.com/office/officeart/2009/3/layout/StepUpProcess"/>
    <dgm:cxn modelId="{EACF28CD-33F6-4E02-B03B-3E9A613CBF8C}" type="presParOf" srcId="{F5F3A292-09F5-49EE-9229-403C1C79E09F}" destId="{366569B3-7E10-48B3-A3C9-9C71EB546ADA}" srcOrd="0" destOrd="0" presId="urn:microsoft.com/office/officeart/2009/3/layout/StepUpProcess"/>
    <dgm:cxn modelId="{BA154D53-19DA-4C13-9155-6F0161A93479}" type="presParOf" srcId="{F5F3A292-09F5-49EE-9229-403C1C79E09F}" destId="{0D13D7F8-7DBB-4F11-A9C5-8A5F94217AFB}" srcOrd="1" destOrd="0" presId="urn:microsoft.com/office/officeart/2009/3/layout/StepUpProcess"/>
    <dgm:cxn modelId="{0C1B4894-0BA6-41CD-AB51-6BCCA438C236}" type="presParOf" srcId="{F5F3A292-09F5-49EE-9229-403C1C79E09F}" destId="{C891962A-D5FA-46BF-B491-79D90C237DDF}" srcOrd="2" destOrd="0" presId="urn:microsoft.com/office/officeart/2009/3/layout/StepUpProcess"/>
    <dgm:cxn modelId="{B0F65041-ACCB-4694-B911-EF9DF9401EA1}" type="presParOf" srcId="{AF8EC49A-9FAD-4873-AF98-E2BDB0A0A4F2}" destId="{B857C4D8-72A9-489A-B86F-2A2F320C64B2}" srcOrd="1" destOrd="0" presId="urn:microsoft.com/office/officeart/2009/3/layout/StepUpProcess"/>
    <dgm:cxn modelId="{8080877D-6A7D-4DA7-8063-28F1BD8DC73D}" type="presParOf" srcId="{B857C4D8-72A9-489A-B86F-2A2F320C64B2}" destId="{DD0229C0-A9FE-412D-BA93-BA3FA357161C}" srcOrd="0" destOrd="0" presId="urn:microsoft.com/office/officeart/2009/3/layout/StepUpProcess"/>
    <dgm:cxn modelId="{31D9F92A-8FF6-4B17-818B-B071C92B7FBE}" type="presParOf" srcId="{AF8EC49A-9FAD-4873-AF98-E2BDB0A0A4F2}" destId="{71FCA76D-5D32-4A5C-800C-210F102180F5}" srcOrd="2" destOrd="0" presId="urn:microsoft.com/office/officeart/2009/3/layout/StepUpProcess"/>
    <dgm:cxn modelId="{9804F589-DB1A-4081-9435-A76E1FE57DDC}" type="presParOf" srcId="{71FCA76D-5D32-4A5C-800C-210F102180F5}" destId="{CEC5F2D4-32D3-4A23-9C3C-F5FE80D5B06F}" srcOrd="0" destOrd="0" presId="urn:microsoft.com/office/officeart/2009/3/layout/StepUpProcess"/>
    <dgm:cxn modelId="{8C02443A-65A8-4E38-A925-D5D068532B1D}" type="presParOf" srcId="{71FCA76D-5D32-4A5C-800C-210F102180F5}" destId="{41F09981-B547-4C66-A91B-128A7561811A}" srcOrd="1" destOrd="0" presId="urn:microsoft.com/office/officeart/2009/3/layout/StepUpProcess"/>
    <dgm:cxn modelId="{6018470D-A76A-49D9-A517-5A95EAD5A8E6}" type="presParOf" srcId="{71FCA76D-5D32-4A5C-800C-210F102180F5}" destId="{D7F2C004-744D-4A8D-83EE-96B5BDD52EA5}" srcOrd="2" destOrd="0" presId="urn:microsoft.com/office/officeart/2009/3/layout/StepUpProcess"/>
    <dgm:cxn modelId="{75A9BAB4-D453-4F3F-8B23-57BBF40DECA7}" type="presParOf" srcId="{AF8EC49A-9FAD-4873-AF98-E2BDB0A0A4F2}" destId="{0A318967-19E0-4E51-AB08-1AD104E86ABF}" srcOrd="3" destOrd="0" presId="urn:microsoft.com/office/officeart/2009/3/layout/StepUpProcess"/>
    <dgm:cxn modelId="{AD5EB6C5-61E1-427B-9173-90378CC7C763}" type="presParOf" srcId="{0A318967-19E0-4E51-AB08-1AD104E86ABF}" destId="{923B3BA7-7FCD-435A-81A0-01C7E0DFC744}" srcOrd="0" destOrd="0" presId="urn:microsoft.com/office/officeart/2009/3/layout/StepUpProcess"/>
    <dgm:cxn modelId="{30706CB2-3E61-4321-8D92-9A637C4CCB06}" type="presParOf" srcId="{AF8EC49A-9FAD-4873-AF98-E2BDB0A0A4F2}" destId="{A9C3CF73-110E-4D98-A940-884715638690}" srcOrd="4" destOrd="0" presId="urn:microsoft.com/office/officeart/2009/3/layout/StepUpProcess"/>
    <dgm:cxn modelId="{B6DC9984-4281-41ED-9D9C-02CD39509E3F}" type="presParOf" srcId="{A9C3CF73-110E-4D98-A940-884715638690}" destId="{D8FBF4A2-223E-4A8F-971E-D54C5A0CD390}" srcOrd="0" destOrd="0" presId="urn:microsoft.com/office/officeart/2009/3/layout/StepUpProcess"/>
    <dgm:cxn modelId="{513263FF-F22E-47D8-AED6-BF2F2E9AEE87}" type="presParOf" srcId="{A9C3CF73-110E-4D98-A940-884715638690}" destId="{61BF0E78-3EDC-43CF-845E-0DCDE0564F3E}" srcOrd="1" destOrd="0" presId="urn:microsoft.com/office/officeart/2009/3/layout/StepUpProcess"/>
    <dgm:cxn modelId="{9F5C3F69-0FB5-4C57-8F89-27778B2CBBEF}" type="presParOf" srcId="{A9C3CF73-110E-4D98-A940-884715638690}" destId="{7332A46F-6A92-42BB-9514-B411CF96BEB3}" srcOrd="2" destOrd="0" presId="urn:microsoft.com/office/officeart/2009/3/layout/StepUpProcess"/>
    <dgm:cxn modelId="{9A7DEFE8-764C-4FFF-A2A3-699D15BD959D}" type="presParOf" srcId="{AF8EC49A-9FAD-4873-AF98-E2BDB0A0A4F2}" destId="{E17FD75D-3D3A-4B6A-8691-B55099ECA917}" srcOrd="5" destOrd="0" presId="urn:microsoft.com/office/officeart/2009/3/layout/StepUpProcess"/>
    <dgm:cxn modelId="{A6158C53-3220-450F-B896-E4B17AA5CB92}" type="presParOf" srcId="{E17FD75D-3D3A-4B6A-8691-B55099ECA917}" destId="{102B44E3-CB92-4259-A469-CF6DC924A42B}" srcOrd="0" destOrd="0" presId="urn:microsoft.com/office/officeart/2009/3/layout/StepUpProcess"/>
    <dgm:cxn modelId="{B2AD191F-9E60-40AD-A99B-3AA229E3C84B}" type="presParOf" srcId="{AF8EC49A-9FAD-4873-AF98-E2BDB0A0A4F2}" destId="{75E0A3AE-308D-46CE-8470-B2DD9613F309}" srcOrd="6" destOrd="0" presId="urn:microsoft.com/office/officeart/2009/3/layout/StepUpProcess"/>
    <dgm:cxn modelId="{0A8FB349-6BEA-4D35-ABD4-8BB925A4CE31}" type="presParOf" srcId="{75E0A3AE-308D-46CE-8470-B2DD9613F309}" destId="{0D31BADA-4EE8-4856-9EF9-EA016E46EC1D}" srcOrd="0" destOrd="0" presId="urn:microsoft.com/office/officeart/2009/3/layout/StepUpProcess"/>
    <dgm:cxn modelId="{2AD649EA-D545-4951-B784-B9C62B74CCCE}" type="presParOf" srcId="{75E0A3AE-308D-46CE-8470-B2DD9613F309}" destId="{361CE592-C50A-4602-9F5D-2B9841ED11F7}" srcOrd="1" destOrd="0" presId="urn:microsoft.com/office/officeart/2009/3/layout/StepUpProcess"/>
    <dgm:cxn modelId="{C271109C-FF7D-4CF1-9085-0344A9AE7107}" type="presParOf" srcId="{75E0A3AE-308D-46CE-8470-B2DD9613F309}" destId="{072C7E9E-CC2D-4E47-8F97-86C8C90C5DFE}" srcOrd="2" destOrd="0" presId="urn:microsoft.com/office/officeart/2009/3/layout/StepUpProcess"/>
    <dgm:cxn modelId="{BD006660-F292-4882-94D3-1DDABA72D21C}" type="presParOf" srcId="{AF8EC49A-9FAD-4873-AF98-E2BDB0A0A4F2}" destId="{EAAD3656-EE16-4AE8-937B-C29419111DDC}" srcOrd="7" destOrd="0" presId="urn:microsoft.com/office/officeart/2009/3/layout/StepUpProcess"/>
    <dgm:cxn modelId="{A729271D-EF5B-4500-8F36-FD3F935E1880}" type="presParOf" srcId="{EAAD3656-EE16-4AE8-937B-C29419111DDC}" destId="{CC5613C7-9058-4A0F-87D6-3C9D1A8A0D06}" srcOrd="0" destOrd="0" presId="urn:microsoft.com/office/officeart/2009/3/layout/StepUpProcess"/>
    <dgm:cxn modelId="{DAB40149-F502-404D-84E1-DC6A12C1772D}" type="presParOf" srcId="{AF8EC49A-9FAD-4873-AF98-E2BDB0A0A4F2}" destId="{05937E08-9F9C-45B5-8F41-CE746D0286C9}" srcOrd="8" destOrd="0" presId="urn:microsoft.com/office/officeart/2009/3/layout/StepUpProcess"/>
    <dgm:cxn modelId="{8D9FE37D-C4B7-4424-9914-2DA956FD9CF8}" type="presParOf" srcId="{05937E08-9F9C-45B5-8F41-CE746D0286C9}" destId="{0B02509B-A56A-40FB-AC20-A3C5D4701A7E}" srcOrd="0" destOrd="0" presId="urn:microsoft.com/office/officeart/2009/3/layout/StepUpProcess"/>
    <dgm:cxn modelId="{84EAF593-104E-44BA-AF1B-2236E75C9298}" type="presParOf" srcId="{05937E08-9F9C-45B5-8F41-CE746D0286C9}" destId="{9A165AEE-903B-48AF-BE95-74B49F8D5FB9}" srcOrd="1" destOrd="0" presId="urn:microsoft.com/office/officeart/2009/3/layout/StepUpProcess"/>
    <dgm:cxn modelId="{68A74789-A486-4DAA-A196-9F2351E67308}" type="presParOf" srcId="{05937E08-9F9C-45B5-8F41-CE746D0286C9}" destId="{1D4CA03A-FF2B-4C03-AE7D-FFF23B28CD6D}" srcOrd="2" destOrd="0" presId="urn:microsoft.com/office/officeart/2009/3/layout/StepUpProcess"/>
    <dgm:cxn modelId="{C0CF7091-7F70-4824-A7C1-10CEE03894AC}" type="presParOf" srcId="{AF8EC49A-9FAD-4873-AF98-E2BDB0A0A4F2}" destId="{3E87E3ED-33F2-4D6F-8C9D-663E4E40EB39}" srcOrd="9" destOrd="0" presId="urn:microsoft.com/office/officeart/2009/3/layout/StepUpProcess"/>
    <dgm:cxn modelId="{F6FFB743-36D6-4E60-A5DA-EE036F1EC45C}" type="presParOf" srcId="{3E87E3ED-33F2-4D6F-8C9D-663E4E40EB39}" destId="{6118CE73-F133-4B57-BAE6-9DA3B5F0C75C}" srcOrd="0" destOrd="0" presId="urn:microsoft.com/office/officeart/2009/3/layout/StepUpProcess"/>
    <dgm:cxn modelId="{53FED46A-E883-45FC-ABD7-156800C4CBEB}" type="presParOf" srcId="{AF8EC49A-9FAD-4873-AF98-E2BDB0A0A4F2}" destId="{10DFE352-1200-43AE-A23C-2B552C2DA8FC}" srcOrd="10" destOrd="0" presId="urn:microsoft.com/office/officeart/2009/3/layout/StepUpProcess"/>
    <dgm:cxn modelId="{D89C7DA0-08D7-4A07-9038-9050637DB5F8}" type="presParOf" srcId="{10DFE352-1200-43AE-A23C-2B552C2DA8FC}" destId="{93E6A667-21FB-4057-8A82-653A17767AC4}" srcOrd="0" destOrd="0" presId="urn:microsoft.com/office/officeart/2009/3/layout/StepUpProcess"/>
    <dgm:cxn modelId="{92AFC362-9D95-493D-80FE-AD85948363F5}" type="presParOf" srcId="{10DFE352-1200-43AE-A23C-2B552C2DA8FC}" destId="{3E6E83FA-72A8-4768-88A3-1D4E581B03C0}" srcOrd="1" destOrd="0" presId="urn:microsoft.com/office/officeart/2009/3/layout/StepUpProcess"/>
    <dgm:cxn modelId="{0E4C1190-915C-4676-B5FF-2652D2483AC2}" type="presParOf" srcId="{10DFE352-1200-43AE-A23C-2B552C2DA8FC}" destId="{5E0CA83D-1EFC-4B3C-BF1F-D02FC33856BC}" srcOrd="2" destOrd="0" presId="urn:microsoft.com/office/officeart/2009/3/layout/StepUpProcess"/>
    <dgm:cxn modelId="{597F8BDD-8E6C-43CF-B6C7-7D0627A2B51B}" type="presParOf" srcId="{AF8EC49A-9FAD-4873-AF98-E2BDB0A0A4F2}" destId="{765CC10F-4768-4355-84C5-166DDADFE8B3}" srcOrd="11" destOrd="0" presId="urn:microsoft.com/office/officeart/2009/3/layout/StepUpProcess"/>
    <dgm:cxn modelId="{BF643F23-B05C-4434-B7BA-2F20E43102AB}" type="presParOf" srcId="{765CC10F-4768-4355-84C5-166DDADFE8B3}" destId="{D74F27B0-EE32-4FFF-9658-03CEF8E3DDDF}" srcOrd="0" destOrd="0" presId="urn:microsoft.com/office/officeart/2009/3/layout/StepUpProcess"/>
    <dgm:cxn modelId="{48E116DE-68B3-4134-9748-8B1E5AF7EFBF}" type="presParOf" srcId="{AF8EC49A-9FAD-4873-AF98-E2BDB0A0A4F2}" destId="{4F4361DA-358D-40A6-81C9-0322540031D2}" srcOrd="12" destOrd="0" presId="urn:microsoft.com/office/officeart/2009/3/layout/StepUpProcess"/>
    <dgm:cxn modelId="{40124AE5-AD9F-43DB-BBAD-7FACBECB5C4E}" type="presParOf" srcId="{4F4361DA-358D-40A6-81C9-0322540031D2}" destId="{0F7BD198-83DC-4D19-86F1-B17065ECBCA2}" srcOrd="0" destOrd="0" presId="urn:microsoft.com/office/officeart/2009/3/layout/StepUpProcess"/>
    <dgm:cxn modelId="{AB3F9BEE-38DE-440E-8FB5-8AC0A424897C}" type="presParOf" srcId="{4F4361DA-358D-40A6-81C9-0322540031D2}" destId="{2E710858-DC8D-46CD-B950-C3FB740DB53B}" srcOrd="1" destOrd="0" presId="urn:microsoft.com/office/officeart/2009/3/layout/StepUpProcess"/>
    <dgm:cxn modelId="{49F15F8B-9D9A-41CA-8697-F754EA9F662A}" type="presParOf" srcId="{4F4361DA-358D-40A6-81C9-0322540031D2}" destId="{479E95E7-A45C-4A3C-A0A3-AC1E92F201D2}" srcOrd="2" destOrd="0" presId="urn:microsoft.com/office/officeart/2009/3/layout/StepUpProcess"/>
    <dgm:cxn modelId="{4A72555D-56E4-4DB0-9016-DCA0B060E5E9}" type="presParOf" srcId="{AF8EC49A-9FAD-4873-AF98-E2BDB0A0A4F2}" destId="{6B932EA9-E36C-45A4-B8BC-494FF490BB26}" srcOrd="13" destOrd="0" presId="urn:microsoft.com/office/officeart/2009/3/layout/StepUpProcess"/>
    <dgm:cxn modelId="{EB309C6F-11E4-4848-AEEE-CFFCA102FD82}" type="presParOf" srcId="{6B932EA9-E36C-45A4-B8BC-494FF490BB26}" destId="{7D1EEE66-023B-4C85-9AD2-F5E179CBB8BB}" srcOrd="0" destOrd="0" presId="urn:microsoft.com/office/officeart/2009/3/layout/StepUpProcess"/>
    <dgm:cxn modelId="{757AF19D-AFCF-4E0B-9033-44682ACC44AC}" type="presParOf" srcId="{AF8EC49A-9FAD-4873-AF98-E2BDB0A0A4F2}" destId="{73E7B787-1C54-4B37-96C0-CA996B0460AD}" srcOrd="14" destOrd="0" presId="urn:microsoft.com/office/officeart/2009/3/layout/StepUpProcess"/>
    <dgm:cxn modelId="{C9A71FC1-A0C9-4FA5-9E3B-F71DB990273A}" type="presParOf" srcId="{73E7B787-1C54-4B37-96C0-CA996B0460AD}" destId="{63CFEF50-3689-4F36-8123-062C8696641A}" srcOrd="0" destOrd="0" presId="urn:microsoft.com/office/officeart/2009/3/layout/StepUpProcess"/>
    <dgm:cxn modelId="{B11E4B92-785B-457F-9660-C3A01CCE2AE7}" type="presParOf" srcId="{73E7B787-1C54-4B37-96C0-CA996B0460AD}" destId="{EEBBDCA0-2200-4E71-BF58-29C618EC650E}" srcOrd="1" destOrd="0" presId="urn:microsoft.com/office/officeart/2009/3/layout/StepU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6569B3-7E10-48B3-A3C9-9C71EB546ADA}">
      <dsp:nvSpPr>
        <dsp:cNvPr id="0" name=""/>
        <dsp:cNvSpPr/>
      </dsp:nvSpPr>
      <dsp:spPr>
        <a:xfrm rot="5400000">
          <a:off x="250509" y="3264245"/>
          <a:ext cx="741820" cy="1234372"/>
        </a:xfrm>
        <a:prstGeom prst="corner">
          <a:avLst>
            <a:gd name="adj1" fmla="val 16120"/>
            <a:gd name="adj2" fmla="val 1611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0D13D7F8-7DBB-4F11-A9C5-8A5F94217AFB}">
      <dsp:nvSpPr>
        <dsp:cNvPr id="0" name=""/>
        <dsp:cNvSpPr/>
      </dsp:nvSpPr>
      <dsp:spPr>
        <a:xfrm>
          <a:off x="126681" y="3633056"/>
          <a:ext cx="1114397" cy="976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FR" sz="1100" b="1" kern="1200" dirty="0">
              <a:latin typeface="+mj-lt"/>
            </a:rPr>
            <a:t>Idée</a:t>
          </a:r>
        </a:p>
      </dsp:txBody>
      <dsp:txXfrm>
        <a:off x="126681" y="3633056"/>
        <a:ext cx="1114397" cy="976835"/>
      </dsp:txXfrm>
    </dsp:sp>
    <dsp:sp modelId="{C891962A-D5FA-46BF-B491-79D90C237DDF}">
      <dsp:nvSpPr>
        <dsp:cNvPr id="0" name=""/>
        <dsp:cNvSpPr/>
      </dsp:nvSpPr>
      <dsp:spPr>
        <a:xfrm>
          <a:off x="1030815" y="3173369"/>
          <a:ext cx="210263" cy="210263"/>
        </a:xfrm>
        <a:prstGeom prst="triangle">
          <a:avLst>
            <a:gd name="adj" fmla="val 10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CEC5F2D4-32D3-4A23-9C3C-F5FE80D5B06F}">
      <dsp:nvSpPr>
        <dsp:cNvPr id="0" name=""/>
        <dsp:cNvSpPr/>
      </dsp:nvSpPr>
      <dsp:spPr>
        <a:xfrm rot="5400000">
          <a:off x="1614750" y="2926662"/>
          <a:ext cx="741820" cy="1234372"/>
        </a:xfrm>
        <a:prstGeom prst="corner">
          <a:avLst>
            <a:gd name="adj1" fmla="val 16120"/>
            <a:gd name="adj2" fmla="val 1611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41F09981-B547-4C66-A91B-128A7561811A}">
      <dsp:nvSpPr>
        <dsp:cNvPr id="0" name=""/>
        <dsp:cNvSpPr/>
      </dsp:nvSpPr>
      <dsp:spPr>
        <a:xfrm>
          <a:off x="1490921" y="3295473"/>
          <a:ext cx="1114397" cy="976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FR" sz="1100" b="1" kern="1200" dirty="0">
              <a:latin typeface="+mj-lt"/>
            </a:rPr>
            <a:t>Formalisation du projet</a:t>
          </a:r>
        </a:p>
      </dsp:txBody>
      <dsp:txXfrm>
        <a:off x="1490921" y="3295473"/>
        <a:ext cx="1114397" cy="976835"/>
      </dsp:txXfrm>
    </dsp:sp>
    <dsp:sp modelId="{D7F2C004-744D-4A8D-83EE-96B5BDD52EA5}">
      <dsp:nvSpPr>
        <dsp:cNvPr id="0" name=""/>
        <dsp:cNvSpPr/>
      </dsp:nvSpPr>
      <dsp:spPr>
        <a:xfrm>
          <a:off x="2395056" y="2835786"/>
          <a:ext cx="210263" cy="210263"/>
        </a:xfrm>
        <a:prstGeom prst="triangle">
          <a:avLst>
            <a:gd name="adj" fmla="val 10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D8FBF4A2-223E-4A8F-971E-D54C5A0CD390}">
      <dsp:nvSpPr>
        <dsp:cNvPr id="0" name=""/>
        <dsp:cNvSpPr/>
      </dsp:nvSpPr>
      <dsp:spPr>
        <a:xfrm rot="5400000">
          <a:off x="2978990" y="2589079"/>
          <a:ext cx="741820" cy="1234372"/>
        </a:xfrm>
        <a:prstGeom prst="corner">
          <a:avLst>
            <a:gd name="adj1" fmla="val 16120"/>
            <a:gd name="adj2" fmla="val 1611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61BF0E78-3EDC-43CF-845E-0DCDE0564F3E}">
      <dsp:nvSpPr>
        <dsp:cNvPr id="0" name=""/>
        <dsp:cNvSpPr/>
      </dsp:nvSpPr>
      <dsp:spPr>
        <a:xfrm>
          <a:off x="2855162" y="2957891"/>
          <a:ext cx="1114397" cy="976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FR" sz="1100" b="1" kern="1200" dirty="0">
              <a:latin typeface="+mj-lt"/>
            </a:rPr>
            <a:t>Etude de faisabilité</a:t>
          </a:r>
        </a:p>
      </dsp:txBody>
      <dsp:txXfrm>
        <a:off x="2855162" y="2957891"/>
        <a:ext cx="1114397" cy="976835"/>
      </dsp:txXfrm>
    </dsp:sp>
    <dsp:sp modelId="{7332A46F-6A92-42BB-9514-B411CF96BEB3}">
      <dsp:nvSpPr>
        <dsp:cNvPr id="0" name=""/>
        <dsp:cNvSpPr/>
      </dsp:nvSpPr>
      <dsp:spPr>
        <a:xfrm>
          <a:off x="3759296" y="2498204"/>
          <a:ext cx="210263" cy="210263"/>
        </a:xfrm>
        <a:prstGeom prst="triangle">
          <a:avLst>
            <a:gd name="adj" fmla="val 10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0D31BADA-4EE8-4856-9EF9-EA016E46EC1D}">
      <dsp:nvSpPr>
        <dsp:cNvPr id="0" name=""/>
        <dsp:cNvSpPr/>
      </dsp:nvSpPr>
      <dsp:spPr>
        <a:xfrm rot="5400000">
          <a:off x="4343231" y="2251497"/>
          <a:ext cx="741820" cy="1234372"/>
        </a:xfrm>
        <a:prstGeom prst="corner">
          <a:avLst>
            <a:gd name="adj1" fmla="val 16120"/>
            <a:gd name="adj2" fmla="val 1611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361CE592-C50A-4602-9F5D-2B9841ED11F7}">
      <dsp:nvSpPr>
        <dsp:cNvPr id="0" name=""/>
        <dsp:cNvSpPr/>
      </dsp:nvSpPr>
      <dsp:spPr>
        <a:xfrm>
          <a:off x="4219403" y="2620308"/>
          <a:ext cx="1114397" cy="976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FR" sz="1100" b="1" kern="1200" dirty="0">
              <a:latin typeface="+mj-lt"/>
            </a:rPr>
            <a:t>Définition des moyens</a:t>
          </a:r>
        </a:p>
      </dsp:txBody>
      <dsp:txXfrm>
        <a:off x="4219403" y="2620308"/>
        <a:ext cx="1114397" cy="976835"/>
      </dsp:txXfrm>
    </dsp:sp>
    <dsp:sp modelId="{072C7E9E-CC2D-4E47-8F97-86C8C90C5DFE}">
      <dsp:nvSpPr>
        <dsp:cNvPr id="0" name=""/>
        <dsp:cNvSpPr/>
      </dsp:nvSpPr>
      <dsp:spPr>
        <a:xfrm>
          <a:off x="5123537" y="2160621"/>
          <a:ext cx="210263" cy="210263"/>
        </a:xfrm>
        <a:prstGeom prst="triangle">
          <a:avLst>
            <a:gd name="adj" fmla="val 10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0B02509B-A56A-40FB-AC20-A3C5D4701A7E}">
      <dsp:nvSpPr>
        <dsp:cNvPr id="0" name=""/>
        <dsp:cNvSpPr/>
      </dsp:nvSpPr>
      <dsp:spPr>
        <a:xfrm rot="5400000">
          <a:off x="5707472" y="1913914"/>
          <a:ext cx="741820" cy="1234372"/>
        </a:xfrm>
        <a:prstGeom prst="corner">
          <a:avLst>
            <a:gd name="adj1" fmla="val 16120"/>
            <a:gd name="adj2" fmla="val 1611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9A165AEE-903B-48AF-BE95-74B49F8D5FB9}">
      <dsp:nvSpPr>
        <dsp:cNvPr id="0" name=""/>
        <dsp:cNvSpPr/>
      </dsp:nvSpPr>
      <dsp:spPr>
        <a:xfrm>
          <a:off x="5583644" y="2282725"/>
          <a:ext cx="1114397" cy="976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FR" sz="1100" b="1" kern="1200" dirty="0">
              <a:latin typeface="+mj-lt"/>
            </a:rPr>
            <a:t>Business Plan</a:t>
          </a:r>
        </a:p>
      </dsp:txBody>
      <dsp:txXfrm>
        <a:off x="5583644" y="2282725"/>
        <a:ext cx="1114397" cy="976835"/>
      </dsp:txXfrm>
    </dsp:sp>
    <dsp:sp modelId="{1D4CA03A-FF2B-4C03-AE7D-FFF23B28CD6D}">
      <dsp:nvSpPr>
        <dsp:cNvPr id="0" name=""/>
        <dsp:cNvSpPr/>
      </dsp:nvSpPr>
      <dsp:spPr>
        <a:xfrm>
          <a:off x="6487778" y="1823038"/>
          <a:ext cx="210263" cy="210263"/>
        </a:xfrm>
        <a:prstGeom prst="triangle">
          <a:avLst>
            <a:gd name="adj" fmla="val 10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93E6A667-21FB-4057-8A82-653A17767AC4}">
      <dsp:nvSpPr>
        <dsp:cNvPr id="0" name=""/>
        <dsp:cNvSpPr/>
      </dsp:nvSpPr>
      <dsp:spPr>
        <a:xfrm rot="5400000">
          <a:off x="7071713" y="1576331"/>
          <a:ext cx="741820" cy="1234372"/>
        </a:xfrm>
        <a:prstGeom prst="corner">
          <a:avLst>
            <a:gd name="adj1" fmla="val 16120"/>
            <a:gd name="adj2" fmla="val 1611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3E6E83FA-72A8-4768-88A3-1D4E581B03C0}">
      <dsp:nvSpPr>
        <dsp:cNvPr id="0" name=""/>
        <dsp:cNvSpPr/>
      </dsp:nvSpPr>
      <dsp:spPr>
        <a:xfrm>
          <a:off x="6947885" y="1945142"/>
          <a:ext cx="1114397" cy="976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FR" sz="1100" b="1" kern="1200" dirty="0">
              <a:latin typeface="+mj-lt"/>
            </a:rPr>
            <a:t>Choix de la structure</a:t>
          </a:r>
        </a:p>
      </dsp:txBody>
      <dsp:txXfrm>
        <a:off x="6947885" y="1945142"/>
        <a:ext cx="1114397" cy="976835"/>
      </dsp:txXfrm>
    </dsp:sp>
    <dsp:sp modelId="{5E0CA83D-1EFC-4B3C-BF1F-D02FC33856BC}">
      <dsp:nvSpPr>
        <dsp:cNvPr id="0" name=""/>
        <dsp:cNvSpPr/>
      </dsp:nvSpPr>
      <dsp:spPr>
        <a:xfrm>
          <a:off x="7852019" y="1485455"/>
          <a:ext cx="210263" cy="210263"/>
        </a:xfrm>
        <a:prstGeom prst="triangle">
          <a:avLst>
            <a:gd name="adj" fmla="val 10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0F7BD198-83DC-4D19-86F1-B17065ECBCA2}">
      <dsp:nvSpPr>
        <dsp:cNvPr id="0" name=""/>
        <dsp:cNvSpPr/>
      </dsp:nvSpPr>
      <dsp:spPr>
        <a:xfrm rot="5400000">
          <a:off x="8435954" y="1238748"/>
          <a:ext cx="741820" cy="1234372"/>
        </a:xfrm>
        <a:prstGeom prst="corner">
          <a:avLst>
            <a:gd name="adj1" fmla="val 16120"/>
            <a:gd name="adj2" fmla="val 1611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2E710858-DC8D-46CD-B950-C3FB740DB53B}">
      <dsp:nvSpPr>
        <dsp:cNvPr id="0" name=""/>
        <dsp:cNvSpPr/>
      </dsp:nvSpPr>
      <dsp:spPr>
        <a:xfrm>
          <a:off x="8312125" y="1607560"/>
          <a:ext cx="1114397" cy="976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FR" sz="1100" b="1" kern="1200" dirty="0">
              <a:latin typeface="+mj-lt"/>
            </a:rPr>
            <a:t>Lancement de l’activité</a:t>
          </a:r>
        </a:p>
      </dsp:txBody>
      <dsp:txXfrm>
        <a:off x="8312125" y="1607560"/>
        <a:ext cx="1114397" cy="976835"/>
      </dsp:txXfrm>
    </dsp:sp>
    <dsp:sp modelId="{479E95E7-A45C-4A3C-A0A3-AC1E92F201D2}">
      <dsp:nvSpPr>
        <dsp:cNvPr id="0" name=""/>
        <dsp:cNvSpPr/>
      </dsp:nvSpPr>
      <dsp:spPr>
        <a:xfrm>
          <a:off x="9216260" y="1147873"/>
          <a:ext cx="210263" cy="210263"/>
        </a:xfrm>
        <a:prstGeom prst="triangle">
          <a:avLst>
            <a:gd name="adj" fmla="val 10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63CFEF50-3689-4F36-8123-062C8696641A}">
      <dsp:nvSpPr>
        <dsp:cNvPr id="0" name=""/>
        <dsp:cNvSpPr/>
      </dsp:nvSpPr>
      <dsp:spPr>
        <a:xfrm rot="5400000">
          <a:off x="9800194" y="901166"/>
          <a:ext cx="741820" cy="1234372"/>
        </a:xfrm>
        <a:prstGeom prst="corner">
          <a:avLst>
            <a:gd name="adj1" fmla="val 16120"/>
            <a:gd name="adj2" fmla="val 1611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8000"/>
                <a:lumMod val="94000"/>
              </a:schemeClr>
            </a:gs>
          </a:gsLst>
          <a:lin ang="5400000" scaled="0"/>
        </a:gradFill>
        <a:ln w="9525" cap="rnd" cmpd="sng" algn="ctr">
          <a:solidFill>
            <a:schemeClr val="accent1">
              <a:hueOff val="0"/>
              <a:satOff val="0"/>
              <a:lumOff val="0"/>
              <a:alphaOff val="0"/>
            </a:schemeClr>
          </a:solidFill>
          <a:prstDash val="solid"/>
        </a:ln>
        <a:effectLst>
          <a:outerShdw blurRad="38100" dist="25400" dir="5400000" rotWithShape="0">
            <a:srgbClr val="000000">
              <a:alpha val="2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EEBBDCA0-2200-4E71-BF58-29C618EC650E}">
      <dsp:nvSpPr>
        <dsp:cNvPr id="0" name=""/>
        <dsp:cNvSpPr/>
      </dsp:nvSpPr>
      <dsp:spPr>
        <a:xfrm>
          <a:off x="9676366" y="1269977"/>
          <a:ext cx="1114397" cy="976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FR" sz="1100" b="1" kern="1200" dirty="0">
              <a:latin typeface="+mj-lt"/>
            </a:rPr>
            <a:t>Choix stratégiques</a:t>
          </a:r>
        </a:p>
      </dsp:txBody>
      <dsp:txXfrm>
        <a:off x="9676366" y="1269977"/>
        <a:ext cx="1114397" cy="976835"/>
      </dsp:txXfrm>
    </dsp:sp>
  </dsp:spTree>
</dsp:drawing>
</file>

<file path=ppt/diagrams/layout1.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png>
</file>

<file path=ppt/media/image12.svg>
</file>

<file path=ppt/media/image13.jpeg>
</file>

<file path=ppt/media/image2.png>
</file>

<file path=ppt/media/image3.jpe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fr-FR"/>
              <a:t>Modifiez le style du titre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BADA59CF-452A-4C72-9550-D750D1CDF444}" type="datetimeFigureOut">
              <a:rPr lang="fr-FR" smtClean="0"/>
              <a:t>10/04/2025</a:t>
            </a:fld>
            <a:endParaRPr lang="fr-FR"/>
          </a:p>
        </p:txBody>
      </p:sp>
      <p:sp>
        <p:nvSpPr>
          <p:cNvPr id="5" name="Footer Placeholder 4"/>
          <p:cNvSpPr>
            <a:spLocks noGrp="1"/>
          </p:cNvSpPr>
          <p:nvPr>
            <p:ph type="ftr" sz="quarter" idx="11"/>
          </p:nvPr>
        </p:nvSpPr>
        <p:spPr/>
        <p:txBody>
          <a:bodyPr/>
          <a:lstStyle/>
          <a:p>
            <a:endParaRPr lang="fr-FR"/>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6501246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fr-FR"/>
              <a:t>Modifiez le style du titre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BADA59CF-452A-4C72-9550-D750D1CDF444}" type="datetimeFigureOut">
              <a:rPr lang="fr-FR" smtClean="0"/>
              <a:t>10/04/2025</a:t>
            </a:fld>
            <a:endParaRPr lang="fr-FR"/>
          </a:p>
        </p:txBody>
      </p:sp>
      <p:sp>
        <p:nvSpPr>
          <p:cNvPr id="5" name="Footer Placeholder 4"/>
          <p:cNvSpPr>
            <a:spLocks noGrp="1"/>
          </p:cNvSpPr>
          <p:nvPr>
            <p:ph type="ftr" sz="quarter" idx="11"/>
          </p:nvPr>
        </p:nvSpPr>
        <p:spPr/>
        <p:txBody>
          <a:bodyPr/>
          <a:lstStyle/>
          <a:p>
            <a:endParaRPr lang="fr-F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3940818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fr-FR"/>
              <a:t>Modifiez le style du titre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BADA59CF-452A-4C72-9550-D750D1CDF444}" type="datetimeFigureOut">
              <a:rPr lang="fr-FR" smtClean="0"/>
              <a:t>10/04/2025</a:t>
            </a:fld>
            <a:endParaRPr lang="fr-FR"/>
          </a:p>
        </p:txBody>
      </p:sp>
      <p:sp>
        <p:nvSpPr>
          <p:cNvPr id="5" name="Footer Placeholder 4"/>
          <p:cNvSpPr>
            <a:spLocks noGrp="1"/>
          </p:cNvSpPr>
          <p:nvPr>
            <p:ph type="ftr" sz="quarter" idx="11"/>
          </p:nvPr>
        </p:nvSpPr>
        <p:spPr/>
        <p:txBody>
          <a:bodyPr/>
          <a:lstStyle/>
          <a:p>
            <a:endParaRPr lang="fr-FR"/>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9C1D150-D1B7-476C-9C1D-3C9D797C932D}" type="slidenum">
              <a:rPr lang="fr-FR" smtClean="0"/>
              <a:t>‹N°›</a:t>
            </a:fld>
            <a:endParaRPr lang="fr-FR"/>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886299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fr-FR"/>
              <a:t>Modifiez le style du titre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fr-FR"/>
              <a:t>Cliquez pour modifier les styles du texte du masque</a:t>
            </a:r>
          </a:p>
        </p:txBody>
      </p:sp>
      <p:sp>
        <p:nvSpPr>
          <p:cNvPr id="5" name="Date Placeholder 4"/>
          <p:cNvSpPr>
            <a:spLocks noGrp="1"/>
          </p:cNvSpPr>
          <p:nvPr>
            <p:ph type="dt" sz="half" idx="10"/>
          </p:nvPr>
        </p:nvSpPr>
        <p:spPr/>
        <p:txBody>
          <a:bodyPr/>
          <a:lstStyle/>
          <a:p>
            <a:fld id="{BADA59CF-452A-4C72-9550-D750D1CDF444}" type="datetimeFigureOut">
              <a:rPr lang="fr-FR" smtClean="0"/>
              <a:t>10/04/2025</a:t>
            </a:fld>
            <a:endParaRPr lang="fr-FR"/>
          </a:p>
        </p:txBody>
      </p:sp>
      <p:sp>
        <p:nvSpPr>
          <p:cNvPr id="6" name="Footer Placeholder 5"/>
          <p:cNvSpPr>
            <a:spLocks noGrp="1"/>
          </p:cNvSpPr>
          <p:nvPr>
            <p:ph type="ftr" sz="quarter" idx="11"/>
          </p:nvPr>
        </p:nvSpPr>
        <p:spPr/>
        <p:txBody>
          <a:bodyPr/>
          <a:lstStyle/>
          <a:p>
            <a:endParaRPr lang="fr-F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632972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fr-FR"/>
              <a:t>Modifiez le style du titre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fr-FR"/>
              <a:t>Cliquez pour modifier les styles du texte du masque</a:t>
            </a:r>
          </a:p>
        </p:txBody>
      </p:sp>
      <p:sp>
        <p:nvSpPr>
          <p:cNvPr id="5" name="Date Placeholder 4"/>
          <p:cNvSpPr>
            <a:spLocks noGrp="1"/>
          </p:cNvSpPr>
          <p:nvPr>
            <p:ph type="dt" sz="half" idx="10"/>
          </p:nvPr>
        </p:nvSpPr>
        <p:spPr/>
        <p:txBody>
          <a:bodyPr/>
          <a:lstStyle/>
          <a:p>
            <a:fld id="{BADA59CF-452A-4C72-9550-D750D1CDF444}" type="datetimeFigureOut">
              <a:rPr lang="fr-FR" smtClean="0"/>
              <a:t>10/04/2025</a:t>
            </a:fld>
            <a:endParaRPr lang="fr-FR"/>
          </a:p>
        </p:txBody>
      </p:sp>
      <p:sp>
        <p:nvSpPr>
          <p:cNvPr id="6" name="Footer Placeholder 5"/>
          <p:cNvSpPr>
            <a:spLocks noGrp="1"/>
          </p:cNvSpPr>
          <p:nvPr>
            <p:ph type="ftr" sz="quarter" idx="11"/>
          </p:nvPr>
        </p:nvSpPr>
        <p:spPr/>
        <p:txBody>
          <a:bodyPr/>
          <a:lstStyle/>
          <a:p>
            <a:endParaRPr lang="fr-FR"/>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9C1D150-D1B7-476C-9C1D-3C9D797C932D}" type="slidenum">
              <a:rPr lang="fr-FR" smtClean="0"/>
              <a:t>‹N°›</a:t>
            </a:fld>
            <a:endParaRPr lang="fr-FR"/>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215596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fr-FR"/>
              <a:t>Modifiez le style du titre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fr-FR"/>
              <a:t>Cliquez pour modifier les styles du texte du masque</a:t>
            </a:r>
          </a:p>
        </p:txBody>
      </p:sp>
      <p:sp>
        <p:nvSpPr>
          <p:cNvPr id="5" name="Date Placeholder 4"/>
          <p:cNvSpPr>
            <a:spLocks noGrp="1"/>
          </p:cNvSpPr>
          <p:nvPr>
            <p:ph type="dt" sz="half" idx="10"/>
          </p:nvPr>
        </p:nvSpPr>
        <p:spPr/>
        <p:txBody>
          <a:bodyPr/>
          <a:lstStyle/>
          <a:p>
            <a:fld id="{BADA59CF-452A-4C72-9550-D750D1CDF444}" type="datetimeFigureOut">
              <a:rPr lang="fr-FR" smtClean="0"/>
              <a:t>10/04/2025</a:t>
            </a:fld>
            <a:endParaRPr lang="fr-FR"/>
          </a:p>
        </p:txBody>
      </p:sp>
      <p:sp>
        <p:nvSpPr>
          <p:cNvPr id="6" name="Footer Placeholder 5"/>
          <p:cNvSpPr>
            <a:spLocks noGrp="1"/>
          </p:cNvSpPr>
          <p:nvPr>
            <p:ph type="ftr" sz="quarter" idx="11"/>
          </p:nvPr>
        </p:nvSpPr>
        <p:spPr/>
        <p:txBody>
          <a:bodyPr/>
          <a:lstStyle/>
          <a:p>
            <a:endParaRPr lang="fr-F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20574694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BADA59CF-452A-4C72-9550-D750D1CDF444}" type="datetimeFigureOut">
              <a:rPr lang="fr-FR" smtClean="0"/>
              <a:t>10/04/2025</a:t>
            </a:fld>
            <a:endParaRPr lang="fr-FR"/>
          </a:p>
        </p:txBody>
      </p:sp>
      <p:sp>
        <p:nvSpPr>
          <p:cNvPr id="5" name="Footer Placeholder 4"/>
          <p:cNvSpPr>
            <a:spLocks noGrp="1"/>
          </p:cNvSpPr>
          <p:nvPr>
            <p:ph type="ftr" sz="quarter" idx="11"/>
          </p:nvPr>
        </p:nvSpPr>
        <p:spPr/>
        <p:txBody>
          <a:bodyPr/>
          <a:lstStyle/>
          <a:p>
            <a:endParaRPr lang="fr-F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24841182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fr-FR"/>
              <a:t>Modifiez le style du titre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BADA59CF-452A-4C72-9550-D750D1CDF444}" type="datetimeFigureOut">
              <a:rPr lang="fr-FR" smtClean="0"/>
              <a:t>10/04/2025</a:t>
            </a:fld>
            <a:endParaRPr lang="fr-FR"/>
          </a:p>
        </p:txBody>
      </p:sp>
      <p:sp>
        <p:nvSpPr>
          <p:cNvPr id="5" name="Footer Placeholder 4"/>
          <p:cNvSpPr>
            <a:spLocks noGrp="1"/>
          </p:cNvSpPr>
          <p:nvPr>
            <p:ph type="ftr" sz="quarter" idx="11"/>
          </p:nvPr>
        </p:nvSpPr>
        <p:spPr/>
        <p:txBody>
          <a:bodyPr/>
          <a:lstStyle/>
          <a:p>
            <a:endParaRPr lang="fr-F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13854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fr-FR"/>
              <a:t>Modifiez le style du titre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BADA59CF-452A-4C72-9550-D750D1CDF444}" type="datetimeFigureOut">
              <a:rPr lang="fr-FR" smtClean="0"/>
              <a:t>10/04/2025</a:t>
            </a:fld>
            <a:endParaRPr lang="fr-FR"/>
          </a:p>
        </p:txBody>
      </p:sp>
      <p:sp>
        <p:nvSpPr>
          <p:cNvPr id="5" name="Footer Placeholder 4"/>
          <p:cNvSpPr>
            <a:spLocks noGrp="1"/>
          </p:cNvSpPr>
          <p:nvPr>
            <p:ph type="ftr" sz="quarter" idx="11"/>
          </p:nvPr>
        </p:nvSpPr>
        <p:spPr/>
        <p:txBody>
          <a:bodyPr/>
          <a:lstStyle/>
          <a:p>
            <a:endParaRPr lang="fr-F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1004669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BADA59CF-452A-4C72-9550-D750D1CDF444}" type="datetimeFigureOut">
              <a:rPr lang="fr-FR" smtClean="0"/>
              <a:t>10/04/2025</a:t>
            </a:fld>
            <a:endParaRPr lang="fr-FR"/>
          </a:p>
        </p:txBody>
      </p:sp>
      <p:sp>
        <p:nvSpPr>
          <p:cNvPr id="5" name="Footer Placeholder 4"/>
          <p:cNvSpPr>
            <a:spLocks noGrp="1"/>
          </p:cNvSpPr>
          <p:nvPr>
            <p:ph type="ftr" sz="quarter" idx="11"/>
          </p:nvPr>
        </p:nvSpPr>
        <p:spPr/>
        <p:txBody>
          <a:bodyPr/>
          <a:lstStyle/>
          <a:p>
            <a:endParaRPr lang="fr-F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2589635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BADA59CF-452A-4C72-9550-D750D1CDF444}" type="datetimeFigureOut">
              <a:rPr lang="fr-FR" smtClean="0"/>
              <a:t>10/04/2025</a:t>
            </a:fld>
            <a:endParaRPr lang="fr-FR"/>
          </a:p>
        </p:txBody>
      </p:sp>
      <p:sp>
        <p:nvSpPr>
          <p:cNvPr id="6" name="Footer Placeholder 5"/>
          <p:cNvSpPr>
            <a:spLocks noGrp="1"/>
          </p:cNvSpPr>
          <p:nvPr>
            <p:ph type="ftr" sz="quarter" idx="11"/>
          </p:nvPr>
        </p:nvSpPr>
        <p:spPr/>
        <p:txBody>
          <a:bodyPr/>
          <a:lstStyle/>
          <a:p>
            <a:endParaRPr lang="fr-FR"/>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3994665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fr-FR"/>
              <a:t>Modifiez le style du titre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BADA59CF-452A-4C72-9550-D750D1CDF444}" type="datetimeFigureOut">
              <a:rPr lang="fr-FR" smtClean="0"/>
              <a:t>10/04/2025</a:t>
            </a:fld>
            <a:endParaRPr lang="fr-FR"/>
          </a:p>
        </p:txBody>
      </p:sp>
      <p:sp>
        <p:nvSpPr>
          <p:cNvPr id="8" name="Footer Placeholder 7"/>
          <p:cNvSpPr>
            <a:spLocks noGrp="1"/>
          </p:cNvSpPr>
          <p:nvPr>
            <p:ph type="ftr" sz="quarter" idx="11"/>
          </p:nvPr>
        </p:nvSpPr>
        <p:spPr/>
        <p:txBody>
          <a:bodyPr/>
          <a:lstStyle/>
          <a:p>
            <a:endParaRPr lang="fr-FR"/>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1670945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BADA59CF-452A-4C72-9550-D750D1CDF444}" type="datetimeFigureOut">
              <a:rPr lang="fr-FR" smtClean="0"/>
              <a:t>10/04/2025</a:t>
            </a:fld>
            <a:endParaRPr lang="fr-FR"/>
          </a:p>
        </p:txBody>
      </p:sp>
      <p:sp>
        <p:nvSpPr>
          <p:cNvPr id="4" name="Footer Placeholder 3"/>
          <p:cNvSpPr>
            <a:spLocks noGrp="1"/>
          </p:cNvSpPr>
          <p:nvPr>
            <p:ph type="ftr" sz="quarter" idx="11"/>
          </p:nvPr>
        </p:nvSpPr>
        <p:spPr/>
        <p:txBody>
          <a:bodyPr/>
          <a:lstStyle/>
          <a:p>
            <a:endParaRPr lang="fr-FR"/>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27843562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DA59CF-452A-4C72-9550-D750D1CDF444}" type="datetimeFigureOut">
              <a:rPr lang="fr-FR" smtClean="0"/>
              <a:t>10/04/2025</a:t>
            </a:fld>
            <a:endParaRPr lang="fr-FR"/>
          </a:p>
        </p:txBody>
      </p:sp>
      <p:sp>
        <p:nvSpPr>
          <p:cNvPr id="3" name="Footer Placeholder 2"/>
          <p:cNvSpPr>
            <a:spLocks noGrp="1"/>
          </p:cNvSpPr>
          <p:nvPr>
            <p:ph type="ftr" sz="quarter" idx="11"/>
          </p:nvPr>
        </p:nvSpPr>
        <p:spPr/>
        <p:txBody>
          <a:bodyPr/>
          <a:lstStyle/>
          <a:p>
            <a:endParaRPr lang="fr-FR"/>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4124676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fr-FR"/>
              <a:t>Modifiez le style du titre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BADA59CF-452A-4C72-9550-D750D1CDF444}" type="datetimeFigureOut">
              <a:rPr lang="fr-FR" smtClean="0"/>
              <a:t>10/04/2025</a:t>
            </a:fld>
            <a:endParaRPr lang="fr-FR"/>
          </a:p>
        </p:txBody>
      </p:sp>
      <p:sp>
        <p:nvSpPr>
          <p:cNvPr id="6" name="Footer Placeholder 5"/>
          <p:cNvSpPr>
            <a:spLocks noGrp="1"/>
          </p:cNvSpPr>
          <p:nvPr>
            <p:ph type="ftr" sz="quarter" idx="11"/>
          </p:nvPr>
        </p:nvSpPr>
        <p:spPr/>
        <p:txBody>
          <a:bodyPr/>
          <a:lstStyle/>
          <a:p>
            <a:endParaRPr lang="fr-FR"/>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4090316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BADA59CF-452A-4C72-9550-D750D1CDF444}" type="datetimeFigureOut">
              <a:rPr lang="fr-FR" smtClean="0"/>
              <a:t>10/04/2025</a:t>
            </a:fld>
            <a:endParaRPr lang="fr-FR"/>
          </a:p>
        </p:txBody>
      </p:sp>
      <p:sp>
        <p:nvSpPr>
          <p:cNvPr id="6" name="Footer Placeholder 5"/>
          <p:cNvSpPr>
            <a:spLocks noGrp="1"/>
          </p:cNvSpPr>
          <p:nvPr>
            <p:ph type="ftr" sz="quarter" idx="11"/>
          </p:nvPr>
        </p:nvSpPr>
        <p:spPr/>
        <p:txBody>
          <a:bodyPr/>
          <a:lstStyle/>
          <a:p>
            <a:endParaRPr lang="fr-F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9C1D150-D1B7-476C-9C1D-3C9D797C932D}" type="slidenum">
              <a:rPr lang="fr-FR" smtClean="0"/>
              <a:t>‹N°›</a:t>
            </a:fld>
            <a:endParaRPr lang="fr-FR"/>
          </a:p>
        </p:txBody>
      </p:sp>
    </p:spTree>
    <p:extLst>
      <p:ext uri="{BB962C8B-B14F-4D97-AF65-F5344CB8AC3E}">
        <p14:creationId xmlns:p14="http://schemas.microsoft.com/office/powerpoint/2010/main" val="1121515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ADA59CF-452A-4C72-9550-D750D1CDF444}" type="datetimeFigureOut">
              <a:rPr lang="fr-FR" smtClean="0"/>
              <a:t>10/04/2025</a:t>
            </a:fld>
            <a:endParaRPr lang="fr-FR"/>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fr-FR"/>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9C1D150-D1B7-476C-9C1D-3C9D797C932D}" type="slidenum">
              <a:rPr lang="fr-FR" smtClean="0"/>
              <a:t>‹N°›</a:t>
            </a:fld>
            <a:endParaRPr lang="fr-FR"/>
          </a:p>
        </p:txBody>
      </p:sp>
    </p:spTree>
    <p:extLst>
      <p:ext uri="{BB962C8B-B14F-4D97-AF65-F5344CB8AC3E}">
        <p14:creationId xmlns:p14="http://schemas.microsoft.com/office/powerpoint/2010/main" val="253159716"/>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hyperlink" Target="https://www.youtube.com/watch?v=zKMi_L9hhNU" TargetMode="Externa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youtube.com/watch?v=SDmxbVJR3lE" TargetMode="External"/><Relationship Id="rId1" Type="http://schemas.openxmlformats.org/officeDocument/2006/relationships/slideLayout" Target="../slideLayouts/slideLayout3.xml"/><Relationship Id="rId4" Type="http://schemas.openxmlformats.org/officeDocument/2006/relationships/image" Target="../media/image8.sv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youtube.com/watch?v=Tk3rGGF6TUI" TargetMode="Externa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0333194-40A5-B82C-187F-7FF64C970732}"/>
              </a:ext>
            </a:extLst>
          </p:cNvPr>
          <p:cNvSpPr>
            <a:spLocks noGrp="1"/>
          </p:cNvSpPr>
          <p:nvPr>
            <p:ph type="ctrTitle"/>
          </p:nvPr>
        </p:nvSpPr>
        <p:spPr>
          <a:xfrm>
            <a:off x="2589213" y="2514598"/>
            <a:ext cx="8915399" cy="2262781"/>
          </a:xfrm>
        </p:spPr>
        <p:txBody>
          <a:bodyPr/>
          <a:lstStyle/>
          <a:p>
            <a:r>
              <a:rPr lang="fr-FR" sz="5400" dirty="0"/>
              <a:t>Culture économique, juridique et managériale</a:t>
            </a:r>
            <a:endParaRPr lang="fr-FR" dirty="0"/>
          </a:p>
        </p:txBody>
      </p:sp>
      <p:sp>
        <p:nvSpPr>
          <p:cNvPr id="3" name="Sous-titre 2">
            <a:extLst>
              <a:ext uri="{FF2B5EF4-FFF2-40B4-BE49-F238E27FC236}">
                <a16:creationId xmlns:a16="http://schemas.microsoft.com/office/drawing/2014/main" id="{E000F6EB-8C6F-457A-11F1-9E6F1893C60C}"/>
              </a:ext>
            </a:extLst>
          </p:cNvPr>
          <p:cNvSpPr>
            <a:spLocks noGrp="1"/>
          </p:cNvSpPr>
          <p:nvPr>
            <p:ph type="subTitle" idx="1"/>
          </p:nvPr>
        </p:nvSpPr>
        <p:spPr/>
        <p:txBody>
          <a:bodyPr>
            <a:normAutofit/>
          </a:bodyPr>
          <a:lstStyle/>
          <a:p>
            <a:pPr rtl="0"/>
            <a:r>
              <a:rPr lang="fr-FR" dirty="0"/>
              <a:t>BTS NDRC - 1</a:t>
            </a:r>
            <a:r>
              <a:rPr lang="fr-FR" baseline="30000" dirty="0"/>
              <a:t>ère</a:t>
            </a:r>
            <a:r>
              <a:rPr lang="fr-FR" dirty="0"/>
              <a:t> année</a:t>
            </a:r>
          </a:p>
          <a:p>
            <a:pPr rtl="0"/>
            <a:r>
              <a:rPr lang="fr-FR" dirty="0"/>
              <a:t>Yannick Cogo</a:t>
            </a:r>
          </a:p>
          <a:p>
            <a:pPr rtl="0"/>
            <a:endParaRPr lang="fr-FR" dirty="0"/>
          </a:p>
          <a:p>
            <a:endParaRPr lang="fr-FR" dirty="0"/>
          </a:p>
        </p:txBody>
      </p:sp>
    </p:spTree>
    <p:extLst>
      <p:ext uri="{BB962C8B-B14F-4D97-AF65-F5344CB8AC3E}">
        <p14:creationId xmlns:p14="http://schemas.microsoft.com/office/powerpoint/2010/main" val="42447550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1- Les principaux agents économiques</a:t>
            </a:r>
            <a:br>
              <a:rPr lang="fr-FR" b="1" dirty="0"/>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5" y="1739900"/>
            <a:ext cx="8911686" cy="4940300"/>
          </a:xfrm>
        </p:spPr>
        <p:txBody>
          <a:bodyPr>
            <a:normAutofit/>
          </a:bodyPr>
          <a:lstStyle/>
          <a:p>
            <a:pPr marL="0" indent="0">
              <a:buNone/>
            </a:pPr>
            <a:r>
              <a:rPr lang="fr-FR" sz="2200" b="1" dirty="0"/>
              <a:t>4- Les Administrations publiques</a:t>
            </a:r>
          </a:p>
          <a:p>
            <a:endParaRPr lang="fr-FR" dirty="0"/>
          </a:p>
          <a:p>
            <a:pPr algn="just"/>
            <a:r>
              <a:rPr lang="fr-FR" sz="1900" dirty="0">
                <a:effectLst/>
                <a:latin typeface="+mj-lt"/>
                <a:ea typeface="Times New Roman" panose="02020603050405020304" pitchFamily="18" charset="0"/>
                <a:cs typeface="Times New Roman" panose="02020603050405020304" pitchFamily="18" charset="0"/>
              </a:rPr>
              <a:t>Il s'agit de l'état (Ministères), des collectivités territoriales, de la sécurité sociale etc.</a:t>
            </a:r>
          </a:p>
          <a:p>
            <a:pPr algn="just"/>
            <a:r>
              <a:rPr lang="fr-FR" sz="1900" dirty="0">
                <a:effectLst/>
                <a:latin typeface="+mj-lt"/>
                <a:ea typeface="Times New Roman" panose="02020603050405020304" pitchFamily="18" charset="0"/>
                <a:cs typeface="Times New Roman" panose="02020603050405020304" pitchFamily="18" charset="0"/>
              </a:rPr>
              <a:t>Rôle : fournir des services qui apparaissent gratuits aux utilisateurs. Ces services sont qualifiés de services non marchands car pas échangés sur un marché.</a:t>
            </a:r>
          </a:p>
          <a:p>
            <a:pPr algn="just"/>
            <a:endParaRPr lang="fr-FR" sz="1900" dirty="0">
              <a:effectLst/>
              <a:latin typeface="+mj-lt"/>
              <a:ea typeface="Times New Roman" panose="02020603050405020304" pitchFamily="18" charset="0"/>
              <a:cs typeface="Times New Roman" panose="02020603050405020304" pitchFamily="18" charset="0"/>
            </a:endParaRPr>
          </a:p>
          <a:p>
            <a:pPr algn="just"/>
            <a:r>
              <a:rPr lang="fr-FR" sz="1900" dirty="0">
                <a:effectLst/>
                <a:latin typeface="+mj-lt"/>
                <a:ea typeface="Times New Roman" panose="02020603050405020304" pitchFamily="18" charset="0"/>
                <a:cs typeface="Times New Roman" panose="02020603050405020304" pitchFamily="18" charset="0"/>
              </a:rPr>
              <a:t>Financement via des prélèvements obligatoires (taxes, impôts, cotisations…) effectués sur les revenus des agents économiques.  </a:t>
            </a:r>
          </a:p>
          <a:p>
            <a:pPr algn="just"/>
            <a:endParaRPr lang="fr-FR" sz="1900" dirty="0">
              <a:effectLst/>
              <a:latin typeface="+mj-lt"/>
              <a:ea typeface="Times New Roman" panose="02020603050405020304" pitchFamily="18" charset="0"/>
              <a:cs typeface="Times New Roman" panose="02020603050405020304" pitchFamily="18" charset="0"/>
            </a:endParaRPr>
          </a:p>
          <a:p>
            <a:pPr algn="just"/>
            <a:r>
              <a:rPr lang="fr-FR" sz="1900" dirty="0">
                <a:effectLst/>
                <a:latin typeface="+mj-lt"/>
                <a:ea typeface="Times New Roman" panose="02020603050405020304" pitchFamily="18" charset="0"/>
                <a:cs typeface="Times New Roman" panose="02020603050405020304" pitchFamily="18" charset="0"/>
              </a:rPr>
              <a:t>Fonction principale = </a:t>
            </a:r>
            <a:r>
              <a:rPr lang="fr-FR" sz="1900" b="1" dirty="0">
                <a:effectLst/>
                <a:latin typeface="+mj-lt"/>
                <a:ea typeface="Times New Roman" panose="02020603050405020304" pitchFamily="18" charset="0"/>
                <a:cs typeface="Times New Roman" panose="02020603050405020304" pitchFamily="18" charset="0"/>
              </a:rPr>
              <a:t>assurer la satisfaction des besoins collectifs</a:t>
            </a:r>
            <a:r>
              <a:rPr lang="fr-FR" sz="1900" dirty="0">
                <a:effectLst/>
                <a:latin typeface="+mj-lt"/>
                <a:ea typeface="Times New Roman" panose="02020603050405020304" pitchFamily="18" charset="0"/>
                <a:cs typeface="Times New Roman" panose="02020603050405020304" pitchFamily="18" charset="0"/>
              </a:rPr>
              <a:t> de l'ensemble de la société.</a:t>
            </a:r>
          </a:p>
          <a:p>
            <a:pPr marL="0" indent="0" algn="just">
              <a:buNone/>
            </a:pPr>
            <a:endParaRPr lang="fr-FR" sz="2100" dirty="0">
              <a:effectLst/>
              <a:latin typeface="+mj-lt"/>
              <a:ea typeface="Times New Roman" panose="02020603050405020304" pitchFamily="18" charset="0"/>
              <a:cs typeface="Times New Roman" panose="02020603050405020304" pitchFamily="18" charset="0"/>
            </a:endParaRPr>
          </a:p>
          <a:p>
            <a:endParaRPr lang="fr-FR" dirty="0"/>
          </a:p>
        </p:txBody>
      </p:sp>
    </p:spTree>
    <p:extLst>
      <p:ext uri="{BB962C8B-B14F-4D97-AF65-F5344CB8AC3E}">
        <p14:creationId xmlns:p14="http://schemas.microsoft.com/office/powerpoint/2010/main" val="3969205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1- Les principaux agents économiques</a:t>
            </a:r>
            <a:br>
              <a:rPr lang="fr-FR" b="1" dirty="0"/>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5" y="1739900"/>
            <a:ext cx="8911686" cy="4940300"/>
          </a:xfrm>
        </p:spPr>
        <p:txBody>
          <a:bodyPr>
            <a:normAutofit/>
          </a:bodyPr>
          <a:lstStyle/>
          <a:p>
            <a:pPr marL="0" indent="0">
              <a:buNone/>
            </a:pPr>
            <a:r>
              <a:rPr lang="fr-FR" sz="2200" b="1" dirty="0"/>
              <a:t>4- Les Administrations publiques</a:t>
            </a:r>
          </a:p>
          <a:p>
            <a:endParaRPr lang="fr-FR" dirty="0"/>
          </a:p>
          <a:p>
            <a:pPr marL="0" indent="0" algn="just">
              <a:buNone/>
            </a:pPr>
            <a:endParaRPr lang="fr-FR" sz="2100" dirty="0">
              <a:effectLst/>
              <a:latin typeface="+mj-lt"/>
              <a:ea typeface="Times New Roman" panose="02020603050405020304" pitchFamily="18" charset="0"/>
              <a:cs typeface="Times New Roman" panose="02020603050405020304" pitchFamily="18" charset="0"/>
            </a:endParaRPr>
          </a:p>
          <a:p>
            <a:endParaRPr lang="fr-FR" dirty="0"/>
          </a:p>
        </p:txBody>
      </p:sp>
      <p:graphicFrame>
        <p:nvGraphicFramePr>
          <p:cNvPr id="4" name="Tableau 3">
            <a:extLst>
              <a:ext uri="{FF2B5EF4-FFF2-40B4-BE49-F238E27FC236}">
                <a16:creationId xmlns:a16="http://schemas.microsoft.com/office/drawing/2014/main" id="{A6E1DAD8-B670-4640-966E-61C531714282}"/>
              </a:ext>
            </a:extLst>
          </p:cNvPr>
          <p:cNvGraphicFramePr>
            <a:graphicFrameLocks noGrp="1"/>
          </p:cNvGraphicFramePr>
          <p:nvPr>
            <p:extLst>
              <p:ext uri="{D42A27DB-BD31-4B8C-83A1-F6EECF244321}">
                <p14:modId xmlns:p14="http://schemas.microsoft.com/office/powerpoint/2010/main" val="1829686855"/>
              </p:ext>
            </p:extLst>
          </p:nvPr>
        </p:nvGraphicFramePr>
        <p:xfrm>
          <a:off x="2454812" y="2832100"/>
          <a:ext cx="9152988" cy="2995506"/>
        </p:xfrm>
        <a:graphic>
          <a:graphicData uri="http://schemas.openxmlformats.org/drawingml/2006/table">
            <a:tbl>
              <a:tblPr firstRow="1" bandRow="1">
                <a:tableStyleId>{5C22544A-7EE6-4342-B048-85BDC9FD1C3A}</a:tableStyleId>
              </a:tblPr>
              <a:tblGrid>
                <a:gridCol w="3050996">
                  <a:extLst>
                    <a:ext uri="{9D8B030D-6E8A-4147-A177-3AD203B41FA5}">
                      <a16:colId xmlns:a16="http://schemas.microsoft.com/office/drawing/2014/main" val="1699228095"/>
                    </a:ext>
                  </a:extLst>
                </a:gridCol>
                <a:gridCol w="3050996">
                  <a:extLst>
                    <a:ext uri="{9D8B030D-6E8A-4147-A177-3AD203B41FA5}">
                      <a16:colId xmlns:a16="http://schemas.microsoft.com/office/drawing/2014/main" val="3796841200"/>
                    </a:ext>
                  </a:extLst>
                </a:gridCol>
                <a:gridCol w="3050996">
                  <a:extLst>
                    <a:ext uri="{9D8B030D-6E8A-4147-A177-3AD203B41FA5}">
                      <a16:colId xmlns:a16="http://schemas.microsoft.com/office/drawing/2014/main" val="2620395341"/>
                    </a:ext>
                  </a:extLst>
                </a:gridCol>
              </a:tblGrid>
              <a:tr h="505016">
                <a:tc>
                  <a:txBody>
                    <a:bodyPr/>
                    <a:lstStyle/>
                    <a:p>
                      <a:pPr algn="ctr"/>
                      <a:r>
                        <a:rPr lang="fr-FR" dirty="0"/>
                        <a:t>ALLOCATION</a:t>
                      </a:r>
                    </a:p>
                  </a:txBody>
                  <a:tcPr/>
                </a:tc>
                <a:tc>
                  <a:txBody>
                    <a:bodyPr/>
                    <a:lstStyle/>
                    <a:p>
                      <a:pPr algn="ctr"/>
                      <a:r>
                        <a:rPr lang="fr-FR" dirty="0"/>
                        <a:t>REDISTRIBUTION</a:t>
                      </a:r>
                    </a:p>
                  </a:txBody>
                  <a:tcPr/>
                </a:tc>
                <a:tc>
                  <a:txBody>
                    <a:bodyPr/>
                    <a:lstStyle/>
                    <a:p>
                      <a:pPr algn="ctr"/>
                      <a:r>
                        <a:rPr lang="fr-FR" dirty="0"/>
                        <a:t>REGULATION</a:t>
                      </a:r>
                    </a:p>
                  </a:txBody>
                  <a:tcPr/>
                </a:tc>
                <a:extLst>
                  <a:ext uri="{0D108BD9-81ED-4DB2-BD59-A6C34878D82A}">
                    <a16:rowId xmlns:a16="http://schemas.microsoft.com/office/drawing/2014/main" val="181471576"/>
                  </a:ext>
                </a:extLst>
              </a:tr>
              <a:tr h="2490490">
                <a:tc>
                  <a:txBody>
                    <a:bodyPr/>
                    <a:lstStyle/>
                    <a:p>
                      <a:r>
                        <a:rPr lang="fr-FR" dirty="0"/>
                        <a:t>Encadrer le fonctionnement du marché</a:t>
                      </a:r>
                    </a:p>
                    <a:p>
                      <a:endParaRPr lang="fr-FR" dirty="0"/>
                    </a:p>
                    <a:p>
                      <a:pPr marL="285750" indent="-285750">
                        <a:buFont typeface="Wingdings" panose="05000000000000000000" pitchFamily="2" charset="2"/>
                        <a:buChar char="ü"/>
                      </a:pPr>
                      <a:r>
                        <a:rPr lang="fr-FR" sz="1400" dirty="0"/>
                        <a:t>Règles</a:t>
                      </a:r>
                    </a:p>
                    <a:p>
                      <a:pPr marL="285750" indent="-285750">
                        <a:buFont typeface="Wingdings" panose="05000000000000000000" pitchFamily="2" charset="2"/>
                        <a:buChar char="ü"/>
                      </a:pPr>
                      <a:r>
                        <a:rPr lang="fr-FR" sz="1400" dirty="0"/>
                        <a:t>Droit (contrats, concurrence)</a:t>
                      </a:r>
                    </a:p>
                    <a:p>
                      <a:pPr marL="285750" indent="-285750">
                        <a:buFont typeface="Wingdings" panose="05000000000000000000" pitchFamily="2" charset="2"/>
                        <a:buChar char="ü"/>
                      </a:pPr>
                      <a:r>
                        <a:rPr lang="fr-FR" sz="1400" dirty="0"/>
                        <a:t>Produire services non marchands (école, santé, défense)</a:t>
                      </a:r>
                    </a:p>
                  </a:txBody>
                  <a:tcPr/>
                </a:tc>
                <a:tc>
                  <a:txBody>
                    <a:bodyPr/>
                    <a:lstStyle/>
                    <a:p>
                      <a:pPr marL="285750" indent="-285750">
                        <a:buFont typeface="Arial" panose="020B0604020202020204" pitchFamily="34" charset="0"/>
                        <a:buChar char="•"/>
                      </a:pPr>
                      <a:r>
                        <a:rPr lang="fr-FR" dirty="0"/>
                        <a:t>Redistribuer les revenus collectés </a:t>
                      </a:r>
                    </a:p>
                    <a:p>
                      <a:pPr marL="285750" indent="-285750">
                        <a:buFont typeface="Arial" panose="020B0604020202020204" pitchFamily="34" charset="0"/>
                        <a:buChar char="•"/>
                      </a:pPr>
                      <a:r>
                        <a:rPr lang="fr-FR" dirty="0"/>
                        <a:t>Eviter les inégalités</a:t>
                      </a:r>
                    </a:p>
                    <a:p>
                      <a:pPr marL="0" indent="0">
                        <a:buFont typeface="Arial" panose="020B0604020202020204" pitchFamily="34" charset="0"/>
                        <a:buNone/>
                      </a:pPr>
                      <a:endParaRPr lang="fr-FR" sz="1400" dirty="0"/>
                    </a:p>
                    <a:p>
                      <a:pPr marL="285750" indent="-285750">
                        <a:buFont typeface="Wingdings" panose="05000000000000000000" pitchFamily="2" charset="2"/>
                        <a:buChar char="ü"/>
                      </a:pPr>
                      <a:r>
                        <a:rPr lang="fr-FR" sz="1400" dirty="0"/>
                        <a:t>Sécurité sociale</a:t>
                      </a:r>
                    </a:p>
                    <a:p>
                      <a:pPr marL="285750" indent="-285750">
                        <a:buFont typeface="Wingdings" panose="05000000000000000000" pitchFamily="2" charset="2"/>
                        <a:buChar char="ü"/>
                      </a:pPr>
                      <a:r>
                        <a:rPr lang="fr-FR" sz="1400" dirty="0"/>
                        <a:t>Protection chômage…</a:t>
                      </a:r>
                    </a:p>
                  </a:txBody>
                  <a:tcPr/>
                </a:tc>
                <a:tc>
                  <a:txBody>
                    <a:bodyPr/>
                    <a:lstStyle/>
                    <a:p>
                      <a:r>
                        <a:rPr lang="fr-FR" dirty="0"/>
                        <a:t>Politique économique</a:t>
                      </a:r>
                    </a:p>
                    <a:p>
                      <a:endParaRPr lang="fr-FR" dirty="0"/>
                    </a:p>
                    <a:p>
                      <a:pPr marL="285750" indent="-285750">
                        <a:buFont typeface="Wingdings" panose="05000000000000000000" pitchFamily="2" charset="2"/>
                        <a:buChar char="ü"/>
                      </a:pPr>
                      <a:r>
                        <a:rPr lang="fr-FR" sz="1400" dirty="0"/>
                        <a:t>Favoriser commerce et croissance</a:t>
                      </a:r>
                    </a:p>
                    <a:p>
                      <a:pPr marL="285750" indent="-285750">
                        <a:buFont typeface="Wingdings" panose="05000000000000000000" pitchFamily="2" charset="2"/>
                        <a:buChar char="ü"/>
                      </a:pPr>
                      <a:r>
                        <a:rPr lang="fr-FR" sz="1400" dirty="0"/>
                        <a:t>Lutte contre le chômage</a:t>
                      </a:r>
                    </a:p>
                    <a:p>
                      <a:pPr marL="285750" indent="-285750">
                        <a:buFont typeface="Wingdings" panose="05000000000000000000" pitchFamily="2" charset="2"/>
                        <a:buChar char="ü"/>
                      </a:pPr>
                      <a:r>
                        <a:rPr lang="fr-FR" sz="1400" dirty="0"/>
                        <a:t>Stabilité des prix</a:t>
                      </a:r>
                    </a:p>
                    <a:p>
                      <a:pPr marL="285750" indent="-285750">
                        <a:buFont typeface="Wingdings" panose="05000000000000000000" pitchFamily="2" charset="2"/>
                        <a:buChar char="ü"/>
                      </a:pPr>
                      <a:r>
                        <a:rPr lang="fr-FR" sz="1400" dirty="0"/>
                        <a:t>Équilibre balance commerciale</a:t>
                      </a:r>
                    </a:p>
                  </a:txBody>
                  <a:tcPr/>
                </a:tc>
                <a:extLst>
                  <a:ext uri="{0D108BD9-81ED-4DB2-BD59-A6C34878D82A}">
                    <a16:rowId xmlns:a16="http://schemas.microsoft.com/office/drawing/2014/main" val="2146668107"/>
                  </a:ext>
                </a:extLst>
              </a:tr>
            </a:tbl>
          </a:graphicData>
        </a:graphic>
      </p:graphicFrame>
    </p:spTree>
    <p:extLst>
      <p:ext uri="{BB962C8B-B14F-4D97-AF65-F5344CB8AC3E}">
        <p14:creationId xmlns:p14="http://schemas.microsoft.com/office/powerpoint/2010/main" val="12999661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1- Les principaux agents économiques</a:t>
            </a:r>
            <a:br>
              <a:rPr lang="fr-FR" b="1" dirty="0"/>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89212" y="1734671"/>
            <a:ext cx="8911686" cy="4176551"/>
          </a:xfrm>
        </p:spPr>
        <p:txBody>
          <a:bodyPr/>
          <a:lstStyle/>
          <a:p>
            <a:pPr marL="0" indent="0">
              <a:buNone/>
            </a:pPr>
            <a:r>
              <a:rPr lang="fr-FR" sz="2200" b="1" dirty="0"/>
              <a:t>5- Les différents échanges entre les agents économiques</a:t>
            </a:r>
          </a:p>
          <a:p>
            <a:endParaRPr lang="fr-FR" dirty="0"/>
          </a:p>
          <a:p>
            <a:endParaRPr lang="fr-FR" dirty="0"/>
          </a:p>
          <a:p>
            <a:endParaRPr lang="fr-FR" dirty="0"/>
          </a:p>
          <a:p>
            <a:endParaRPr lang="fr-FR" dirty="0"/>
          </a:p>
        </p:txBody>
      </p:sp>
      <p:pic>
        <p:nvPicPr>
          <p:cNvPr id="4" name="Image 3">
            <a:extLst>
              <a:ext uri="{FF2B5EF4-FFF2-40B4-BE49-F238E27FC236}">
                <a16:creationId xmlns:a16="http://schemas.microsoft.com/office/drawing/2014/main" id="{B2836F83-895E-B08D-9B5A-E0C2ED1D12D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22697" y="2451449"/>
            <a:ext cx="6512145" cy="3459773"/>
          </a:xfrm>
          <a:prstGeom prst="rect">
            <a:avLst/>
          </a:prstGeom>
          <a:noFill/>
          <a:ln w="3175">
            <a:solidFill>
              <a:schemeClr val="tx1"/>
            </a:solidFill>
          </a:ln>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11915529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1- Les principaux agents économiques</a:t>
            </a:r>
            <a:br>
              <a:rPr lang="fr-FR" b="1" dirty="0"/>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701799"/>
            <a:ext cx="8911686" cy="4941047"/>
          </a:xfrm>
        </p:spPr>
        <p:txBody>
          <a:bodyPr>
            <a:normAutofit fontScale="77500" lnSpcReduction="20000"/>
          </a:bodyPr>
          <a:lstStyle/>
          <a:p>
            <a:pPr marL="0" indent="0">
              <a:buNone/>
            </a:pPr>
            <a:r>
              <a:rPr lang="fr-FR" sz="2600" b="1" dirty="0"/>
              <a:t>5- Les différents échanges entre les agents économiques </a:t>
            </a:r>
          </a:p>
          <a:p>
            <a:endParaRPr lang="fr-FR" sz="2000" b="1" dirty="0"/>
          </a:p>
          <a:p>
            <a:r>
              <a:rPr lang="fr-FR" sz="2300" dirty="0"/>
              <a:t>Notion de :</a:t>
            </a:r>
          </a:p>
          <a:p>
            <a:pPr lvl="1"/>
            <a:r>
              <a:rPr lang="fr-FR" sz="2300" dirty="0"/>
              <a:t>relations économiques </a:t>
            </a:r>
          </a:p>
          <a:p>
            <a:pPr lvl="1"/>
            <a:r>
              <a:rPr lang="fr-FR" sz="2300" dirty="0"/>
              <a:t>transactions donc prix / valeur</a:t>
            </a:r>
          </a:p>
          <a:p>
            <a:pPr lvl="1"/>
            <a:r>
              <a:rPr lang="fr-FR" sz="2300" dirty="0"/>
              <a:t>Offre / demande</a:t>
            </a:r>
          </a:p>
          <a:p>
            <a:pPr lvl="1"/>
            <a:r>
              <a:rPr lang="fr-FR" sz="2300" dirty="0"/>
              <a:t>Facteurs :</a:t>
            </a:r>
          </a:p>
          <a:p>
            <a:pPr lvl="2"/>
            <a:r>
              <a:rPr lang="fr-FR" sz="2300" dirty="0"/>
              <a:t>Travail</a:t>
            </a:r>
          </a:p>
          <a:p>
            <a:pPr lvl="2"/>
            <a:r>
              <a:rPr lang="fr-FR" sz="2300" dirty="0"/>
              <a:t>Capital</a:t>
            </a:r>
          </a:p>
          <a:p>
            <a:pPr lvl="2"/>
            <a:endParaRPr lang="fr-FR" sz="2300" dirty="0"/>
          </a:p>
          <a:p>
            <a:r>
              <a:rPr lang="fr-FR" sz="2300" dirty="0"/>
              <a:t>Il n’y a pas toujours de confrontation d’offres et de demandes sur le marché =&gt; exemple des services non marchands</a:t>
            </a:r>
          </a:p>
          <a:p>
            <a:endParaRPr lang="fr-FR" sz="2300" dirty="0"/>
          </a:p>
          <a:p>
            <a:pPr marL="0" indent="0">
              <a:buNone/>
            </a:pPr>
            <a:r>
              <a:rPr lang="fr-FR" sz="2300" dirty="0"/>
              <a:t>				</a:t>
            </a:r>
          </a:p>
          <a:p>
            <a:pPr lvl="2"/>
            <a:endParaRPr lang="fr-FR" sz="1600" dirty="0"/>
          </a:p>
          <a:p>
            <a:pPr lvl="2"/>
            <a:endParaRPr lang="fr-FR" sz="1600" b="1" dirty="0"/>
          </a:p>
          <a:p>
            <a:endParaRPr lang="fr-FR" sz="2000" b="1" dirty="0"/>
          </a:p>
          <a:p>
            <a:pPr marL="0" indent="0">
              <a:buNone/>
            </a:pPr>
            <a:endParaRPr lang="fr-FR" dirty="0"/>
          </a:p>
          <a:p>
            <a:endParaRPr lang="fr-FR" dirty="0"/>
          </a:p>
          <a:p>
            <a:endParaRPr lang="fr-FR" dirty="0"/>
          </a:p>
          <a:p>
            <a:endParaRPr lang="fr-FR" dirty="0"/>
          </a:p>
        </p:txBody>
      </p:sp>
    </p:spTree>
    <p:extLst>
      <p:ext uri="{BB962C8B-B14F-4D97-AF65-F5344CB8AC3E}">
        <p14:creationId xmlns:p14="http://schemas.microsoft.com/office/powerpoint/2010/main" val="3320373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2" end="1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1- Les principaux agents économiques</a:t>
            </a:r>
            <a:br>
              <a:rPr lang="fr-FR" b="1" dirty="0"/>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701799"/>
            <a:ext cx="8911686" cy="4941047"/>
          </a:xfrm>
        </p:spPr>
        <p:txBody>
          <a:bodyPr>
            <a:normAutofit/>
          </a:bodyPr>
          <a:lstStyle/>
          <a:p>
            <a:pPr marL="0" indent="0">
              <a:buNone/>
            </a:pPr>
            <a:r>
              <a:rPr lang="fr-FR" sz="2600" b="1" dirty="0"/>
              <a:t>6</a:t>
            </a:r>
            <a:r>
              <a:rPr lang="en-US" sz="2600" b="1" dirty="0"/>
              <a:t>- Zoom sur les </a:t>
            </a:r>
            <a:r>
              <a:rPr lang="fr-FR" sz="2600" b="1" dirty="0"/>
              <a:t>entreprises</a:t>
            </a:r>
            <a:r>
              <a:rPr lang="en-US" sz="2600" b="1" dirty="0"/>
              <a:t> du numérique</a:t>
            </a:r>
          </a:p>
          <a:p>
            <a:pPr marL="0" indent="0">
              <a:buNone/>
            </a:pPr>
            <a:endParaRPr lang="fr-FR" sz="2000" b="1" dirty="0"/>
          </a:p>
          <a:p>
            <a:pPr marL="0" indent="0">
              <a:buNone/>
            </a:pPr>
            <a:r>
              <a:rPr lang="fr-FR" b="1" dirty="0"/>
              <a:t>L'économie numérique peut être appréhendée comme :</a:t>
            </a:r>
            <a:endParaRPr lang="fr-FR" dirty="0"/>
          </a:p>
          <a:p>
            <a:r>
              <a:rPr lang="fr-FR" dirty="0"/>
              <a:t>l'ensemble des activités économiques de production, d'intermédiation et de consommation de biens  et  de  services  de  nature  informationnelles,  numérisées  et  donc  reproductibles  ou transmissibles.</a:t>
            </a:r>
          </a:p>
          <a:p>
            <a:r>
              <a:rPr lang="fr-FR" dirty="0"/>
              <a:t>le secteur d'activité économique relatif aux TIC et à la production et à la vente de produits et services numériques.</a:t>
            </a:r>
          </a:p>
          <a:p>
            <a:endParaRPr lang="fr-FR" sz="2300" dirty="0"/>
          </a:p>
          <a:p>
            <a:pPr lvl="2"/>
            <a:endParaRPr lang="fr-FR" sz="1600" dirty="0"/>
          </a:p>
          <a:p>
            <a:pPr lvl="2"/>
            <a:endParaRPr lang="fr-FR" sz="1600" b="1" dirty="0"/>
          </a:p>
          <a:p>
            <a:endParaRPr lang="fr-FR" sz="2000" b="1" dirty="0"/>
          </a:p>
          <a:p>
            <a:pPr marL="0" indent="0">
              <a:buNone/>
            </a:pPr>
            <a:endParaRPr lang="fr-FR" dirty="0"/>
          </a:p>
          <a:p>
            <a:endParaRPr lang="fr-FR" dirty="0"/>
          </a:p>
          <a:p>
            <a:endParaRPr lang="fr-FR" dirty="0"/>
          </a:p>
          <a:p>
            <a:endParaRPr lang="fr-FR" dirty="0"/>
          </a:p>
        </p:txBody>
      </p:sp>
    </p:spTree>
    <p:extLst>
      <p:ext uri="{BB962C8B-B14F-4D97-AF65-F5344CB8AC3E}">
        <p14:creationId xmlns:p14="http://schemas.microsoft.com/office/powerpoint/2010/main" val="2962496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3079" name="Group 3078">
            <a:extLst>
              <a:ext uri="{FF2B5EF4-FFF2-40B4-BE49-F238E27FC236}">
                <a16:creationId xmlns:a16="http://schemas.microsoft.com/office/drawing/2014/main" id="{166BF9EE-F7AC-4FA5-AC7E-001B3A642F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3080" name="Freeform 11">
              <a:extLst>
                <a:ext uri="{FF2B5EF4-FFF2-40B4-BE49-F238E27FC236}">
                  <a16:creationId xmlns:a16="http://schemas.microsoft.com/office/drawing/2014/main" id="{3B48D182-44E3-4D8B-ACEF-F1A900BE4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txBody>
            <a:bodyPr/>
            <a:lstStyle/>
            <a:p>
              <a:endParaRPr lang="fr-FR"/>
            </a:p>
          </p:txBody>
        </p:sp>
        <p:sp>
          <p:nvSpPr>
            <p:cNvPr id="3081" name="Freeform 12">
              <a:extLst>
                <a:ext uri="{FF2B5EF4-FFF2-40B4-BE49-F238E27FC236}">
                  <a16:creationId xmlns:a16="http://schemas.microsoft.com/office/drawing/2014/main" id="{355A535A-A489-477F-A314-593AA8CAF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txBody>
            <a:bodyPr/>
            <a:lstStyle/>
            <a:p>
              <a:endParaRPr lang="fr-FR"/>
            </a:p>
          </p:txBody>
        </p:sp>
        <p:sp>
          <p:nvSpPr>
            <p:cNvPr id="3082" name="Freeform 13">
              <a:extLst>
                <a:ext uri="{FF2B5EF4-FFF2-40B4-BE49-F238E27FC236}">
                  <a16:creationId xmlns:a16="http://schemas.microsoft.com/office/drawing/2014/main" id="{954C2D4C-FD83-4EF4-9312-04442ABD6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txBody>
            <a:bodyPr/>
            <a:lstStyle/>
            <a:p>
              <a:endParaRPr lang="fr-FR"/>
            </a:p>
          </p:txBody>
        </p:sp>
        <p:sp>
          <p:nvSpPr>
            <p:cNvPr id="3083" name="Freeform 14">
              <a:extLst>
                <a:ext uri="{FF2B5EF4-FFF2-40B4-BE49-F238E27FC236}">
                  <a16:creationId xmlns:a16="http://schemas.microsoft.com/office/drawing/2014/main" id="{C20701C2-CD9A-4698-BC97-E1085820C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txBody>
            <a:bodyPr/>
            <a:lstStyle/>
            <a:p>
              <a:endParaRPr lang="fr-FR"/>
            </a:p>
          </p:txBody>
        </p:sp>
        <p:sp>
          <p:nvSpPr>
            <p:cNvPr id="3084" name="Freeform 15">
              <a:extLst>
                <a:ext uri="{FF2B5EF4-FFF2-40B4-BE49-F238E27FC236}">
                  <a16:creationId xmlns:a16="http://schemas.microsoft.com/office/drawing/2014/main" id="{62575C35-466F-42AE-87A1-D691849AB8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txBody>
            <a:bodyPr/>
            <a:lstStyle/>
            <a:p>
              <a:endParaRPr lang="fr-FR"/>
            </a:p>
          </p:txBody>
        </p:sp>
        <p:sp>
          <p:nvSpPr>
            <p:cNvPr id="3085" name="Freeform 16">
              <a:extLst>
                <a:ext uri="{FF2B5EF4-FFF2-40B4-BE49-F238E27FC236}">
                  <a16:creationId xmlns:a16="http://schemas.microsoft.com/office/drawing/2014/main" id="{58236F37-6119-45AC-80A0-CD2C311B5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txBody>
            <a:bodyPr/>
            <a:lstStyle/>
            <a:p>
              <a:endParaRPr lang="fr-FR"/>
            </a:p>
          </p:txBody>
        </p:sp>
        <p:sp>
          <p:nvSpPr>
            <p:cNvPr id="3086" name="Freeform 17">
              <a:extLst>
                <a:ext uri="{FF2B5EF4-FFF2-40B4-BE49-F238E27FC236}">
                  <a16:creationId xmlns:a16="http://schemas.microsoft.com/office/drawing/2014/main" id="{F3FDD799-39FE-4D6F-9A64-2F472B2150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txBody>
            <a:bodyPr/>
            <a:lstStyle/>
            <a:p>
              <a:endParaRPr lang="fr-FR"/>
            </a:p>
          </p:txBody>
        </p:sp>
        <p:sp>
          <p:nvSpPr>
            <p:cNvPr id="3087" name="Freeform 18">
              <a:extLst>
                <a:ext uri="{FF2B5EF4-FFF2-40B4-BE49-F238E27FC236}">
                  <a16:creationId xmlns:a16="http://schemas.microsoft.com/office/drawing/2014/main" id="{9820D241-1D49-442C-A95A-00BC1BF9E2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txBody>
            <a:bodyPr/>
            <a:lstStyle/>
            <a:p>
              <a:endParaRPr lang="fr-FR"/>
            </a:p>
          </p:txBody>
        </p:sp>
        <p:sp>
          <p:nvSpPr>
            <p:cNvPr id="3088" name="Freeform 19">
              <a:extLst>
                <a:ext uri="{FF2B5EF4-FFF2-40B4-BE49-F238E27FC236}">
                  <a16:creationId xmlns:a16="http://schemas.microsoft.com/office/drawing/2014/main" id="{EBC2197C-B383-4866-8ABD-74222400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txBody>
            <a:bodyPr/>
            <a:lstStyle/>
            <a:p>
              <a:endParaRPr lang="fr-FR"/>
            </a:p>
          </p:txBody>
        </p:sp>
        <p:sp>
          <p:nvSpPr>
            <p:cNvPr id="3089" name="Freeform 20">
              <a:extLst>
                <a:ext uri="{FF2B5EF4-FFF2-40B4-BE49-F238E27FC236}">
                  <a16:creationId xmlns:a16="http://schemas.microsoft.com/office/drawing/2014/main" id="{404B06AA-FC93-4471-9DE4-56A401E70A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txBody>
            <a:bodyPr/>
            <a:lstStyle/>
            <a:p>
              <a:endParaRPr lang="fr-FR"/>
            </a:p>
          </p:txBody>
        </p:sp>
        <p:sp>
          <p:nvSpPr>
            <p:cNvPr id="3090" name="Freeform 21">
              <a:extLst>
                <a:ext uri="{FF2B5EF4-FFF2-40B4-BE49-F238E27FC236}">
                  <a16:creationId xmlns:a16="http://schemas.microsoft.com/office/drawing/2014/main" id="{E580600C-013F-4FAF-8FB7-4CC0FA80A9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txBody>
            <a:bodyPr/>
            <a:lstStyle/>
            <a:p>
              <a:endParaRPr lang="fr-FR"/>
            </a:p>
          </p:txBody>
        </p:sp>
        <p:sp>
          <p:nvSpPr>
            <p:cNvPr id="3091" name="Freeform 22">
              <a:extLst>
                <a:ext uri="{FF2B5EF4-FFF2-40B4-BE49-F238E27FC236}">
                  <a16:creationId xmlns:a16="http://schemas.microsoft.com/office/drawing/2014/main" id="{9BFCF199-64B2-4AEE-88C4-E954ABF362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txBody>
            <a:bodyPr/>
            <a:lstStyle/>
            <a:p>
              <a:endParaRPr lang="fr-FR"/>
            </a:p>
          </p:txBody>
        </p:sp>
      </p:grpSp>
      <p:grpSp>
        <p:nvGrpSpPr>
          <p:cNvPr id="3093" name="Group 3092">
            <a:extLst>
              <a:ext uri="{FF2B5EF4-FFF2-40B4-BE49-F238E27FC236}">
                <a16:creationId xmlns:a16="http://schemas.microsoft.com/office/drawing/2014/main" id="{E312DBA5-56D8-42B2-BA94-28168C2A67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3094" name="Freeform 27">
              <a:extLst>
                <a:ext uri="{FF2B5EF4-FFF2-40B4-BE49-F238E27FC236}">
                  <a16:creationId xmlns:a16="http://schemas.microsoft.com/office/drawing/2014/main" id="{7AD46C74-3117-46B0-B267-0F61B57CA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txBody>
            <a:bodyPr/>
            <a:lstStyle/>
            <a:p>
              <a:endParaRPr lang="fr-FR"/>
            </a:p>
          </p:txBody>
        </p:sp>
        <p:sp>
          <p:nvSpPr>
            <p:cNvPr id="3095" name="Freeform 28">
              <a:extLst>
                <a:ext uri="{FF2B5EF4-FFF2-40B4-BE49-F238E27FC236}">
                  <a16:creationId xmlns:a16="http://schemas.microsoft.com/office/drawing/2014/main" id="{8C13B810-9664-45D8-8510-D6ED0ADD7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txBody>
            <a:bodyPr/>
            <a:lstStyle/>
            <a:p>
              <a:endParaRPr lang="fr-FR"/>
            </a:p>
          </p:txBody>
        </p:sp>
        <p:sp>
          <p:nvSpPr>
            <p:cNvPr id="3096" name="Freeform 29">
              <a:extLst>
                <a:ext uri="{FF2B5EF4-FFF2-40B4-BE49-F238E27FC236}">
                  <a16:creationId xmlns:a16="http://schemas.microsoft.com/office/drawing/2014/main" id="{10306E52-A922-4458-BCCE-C3C840CC7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txBody>
            <a:bodyPr/>
            <a:lstStyle/>
            <a:p>
              <a:endParaRPr lang="fr-FR"/>
            </a:p>
          </p:txBody>
        </p:sp>
        <p:sp>
          <p:nvSpPr>
            <p:cNvPr id="3097" name="Freeform 30">
              <a:extLst>
                <a:ext uri="{FF2B5EF4-FFF2-40B4-BE49-F238E27FC236}">
                  <a16:creationId xmlns:a16="http://schemas.microsoft.com/office/drawing/2014/main" id="{CB578819-B7E7-4250-932F-52AE2A2A9A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txBody>
            <a:bodyPr/>
            <a:lstStyle/>
            <a:p>
              <a:endParaRPr lang="fr-FR"/>
            </a:p>
          </p:txBody>
        </p:sp>
        <p:sp>
          <p:nvSpPr>
            <p:cNvPr id="3098" name="Freeform 31">
              <a:extLst>
                <a:ext uri="{FF2B5EF4-FFF2-40B4-BE49-F238E27FC236}">
                  <a16:creationId xmlns:a16="http://schemas.microsoft.com/office/drawing/2014/main" id="{454B9C91-B623-424A-B16E-F764F189D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txBody>
            <a:bodyPr/>
            <a:lstStyle/>
            <a:p>
              <a:endParaRPr lang="fr-FR"/>
            </a:p>
          </p:txBody>
        </p:sp>
        <p:sp>
          <p:nvSpPr>
            <p:cNvPr id="3099" name="Freeform 32">
              <a:extLst>
                <a:ext uri="{FF2B5EF4-FFF2-40B4-BE49-F238E27FC236}">
                  <a16:creationId xmlns:a16="http://schemas.microsoft.com/office/drawing/2014/main" id="{EFD03C4A-8484-41E6-B458-032F1DCA7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txBody>
            <a:bodyPr/>
            <a:lstStyle/>
            <a:p>
              <a:endParaRPr lang="fr-FR"/>
            </a:p>
          </p:txBody>
        </p:sp>
        <p:sp>
          <p:nvSpPr>
            <p:cNvPr id="3100" name="Freeform 33">
              <a:extLst>
                <a:ext uri="{FF2B5EF4-FFF2-40B4-BE49-F238E27FC236}">
                  <a16:creationId xmlns:a16="http://schemas.microsoft.com/office/drawing/2014/main" id="{DDC2F3C3-1D4E-4913-9C5C-F9A65B47E5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txBody>
            <a:bodyPr/>
            <a:lstStyle/>
            <a:p>
              <a:endParaRPr lang="fr-FR"/>
            </a:p>
          </p:txBody>
        </p:sp>
        <p:sp>
          <p:nvSpPr>
            <p:cNvPr id="3101" name="Freeform 34">
              <a:extLst>
                <a:ext uri="{FF2B5EF4-FFF2-40B4-BE49-F238E27FC236}">
                  <a16:creationId xmlns:a16="http://schemas.microsoft.com/office/drawing/2014/main" id="{1E15BCA2-2420-4C53-ADE9-40FBAC2384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txBody>
            <a:bodyPr/>
            <a:lstStyle/>
            <a:p>
              <a:endParaRPr lang="fr-FR"/>
            </a:p>
          </p:txBody>
        </p:sp>
        <p:sp>
          <p:nvSpPr>
            <p:cNvPr id="3102" name="Freeform 35">
              <a:extLst>
                <a:ext uri="{FF2B5EF4-FFF2-40B4-BE49-F238E27FC236}">
                  <a16:creationId xmlns:a16="http://schemas.microsoft.com/office/drawing/2014/main" id="{73D5FBF4-7129-4C51-B603-E3BC33419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txBody>
            <a:bodyPr/>
            <a:lstStyle/>
            <a:p>
              <a:endParaRPr lang="fr-FR"/>
            </a:p>
          </p:txBody>
        </p:sp>
        <p:sp>
          <p:nvSpPr>
            <p:cNvPr id="3103" name="Freeform 36">
              <a:extLst>
                <a:ext uri="{FF2B5EF4-FFF2-40B4-BE49-F238E27FC236}">
                  <a16:creationId xmlns:a16="http://schemas.microsoft.com/office/drawing/2014/main" id="{0165B164-CE2A-494C-88FC-507232B37C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txBody>
            <a:bodyPr/>
            <a:lstStyle/>
            <a:p>
              <a:endParaRPr lang="fr-FR"/>
            </a:p>
          </p:txBody>
        </p:sp>
        <p:sp>
          <p:nvSpPr>
            <p:cNvPr id="3104" name="Freeform 37">
              <a:extLst>
                <a:ext uri="{FF2B5EF4-FFF2-40B4-BE49-F238E27FC236}">
                  <a16:creationId xmlns:a16="http://schemas.microsoft.com/office/drawing/2014/main" id="{87F127E5-B10B-4D18-BCF0-E7C3C7F40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txBody>
            <a:bodyPr/>
            <a:lstStyle/>
            <a:p>
              <a:endParaRPr lang="fr-FR"/>
            </a:p>
          </p:txBody>
        </p:sp>
        <p:sp>
          <p:nvSpPr>
            <p:cNvPr id="3105" name="Freeform 38">
              <a:extLst>
                <a:ext uri="{FF2B5EF4-FFF2-40B4-BE49-F238E27FC236}">
                  <a16:creationId xmlns:a16="http://schemas.microsoft.com/office/drawing/2014/main" id="{FC692D59-F28D-4E42-B435-225F2C6CFA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txBody>
            <a:bodyPr/>
            <a:lstStyle/>
            <a:p>
              <a:endParaRPr lang="fr-FR"/>
            </a:p>
          </p:txBody>
        </p:sp>
      </p:grpSp>
      <p:sp>
        <p:nvSpPr>
          <p:cNvPr id="3107" name="Rectangle 3106">
            <a:extLst>
              <a:ext uri="{FF2B5EF4-FFF2-40B4-BE49-F238E27FC236}">
                <a16:creationId xmlns:a16="http://schemas.microsoft.com/office/drawing/2014/main" id="{1996130F-9AB5-4DE9-8574-3AF891C5C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a:p>
        </p:txBody>
      </p:sp>
      <p:sp>
        <p:nvSpPr>
          <p:cNvPr id="3109" name="Freeform 11">
            <a:extLst>
              <a:ext uri="{FF2B5EF4-FFF2-40B4-BE49-F238E27FC236}">
                <a16:creationId xmlns:a16="http://schemas.microsoft.com/office/drawing/2014/main" id="{7326F4E6-9131-42DA-97B2-0BA8D1E25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fr-FR"/>
          </a:p>
        </p:txBody>
      </p:sp>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a:xfrm>
            <a:off x="1687669" y="624110"/>
            <a:ext cx="9325472" cy="1280890"/>
          </a:xfrm>
        </p:spPr>
        <p:txBody>
          <a:bodyPr vert="horz" lIns="91440" tIns="45720" rIns="91440" bIns="45720" rtlCol="0" anchor="t">
            <a:normAutofit/>
          </a:bodyPr>
          <a:lstStyle/>
          <a:p>
            <a:pPr>
              <a:lnSpc>
                <a:spcPct val="90000"/>
              </a:lnSpc>
            </a:pPr>
            <a:r>
              <a:rPr lang="fr-FR" sz="2700" b="1"/>
              <a:t>1- Les principaux agents économiques</a:t>
            </a:r>
            <a:br>
              <a:rPr lang="fr-FR" sz="2700" b="1"/>
            </a:br>
            <a:endParaRPr lang="fr-FR" sz="270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1766930" y="1694717"/>
            <a:ext cx="2307799" cy="1518174"/>
          </a:xfrm>
        </p:spPr>
        <p:txBody>
          <a:bodyPr vert="horz" lIns="91440" tIns="45720" rIns="91440" bIns="45720" rtlCol="0">
            <a:noAutofit/>
          </a:bodyPr>
          <a:lstStyle/>
          <a:p>
            <a:pPr marL="0" indent="0">
              <a:buNone/>
            </a:pPr>
            <a:r>
              <a:rPr lang="en-US" sz="2400" b="1" dirty="0">
                <a:solidFill>
                  <a:schemeClr val="tx1"/>
                </a:solidFill>
              </a:rPr>
              <a:t>6- Zoom sur les </a:t>
            </a:r>
            <a:r>
              <a:rPr lang="fr-FR" sz="2400" b="1" dirty="0">
                <a:solidFill>
                  <a:schemeClr val="tx1"/>
                </a:solidFill>
              </a:rPr>
              <a:t>entreprises</a:t>
            </a:r>
            <a:r>
              <a:rPr lang="en-US" sz="2400" b="1" dirty="0">
                <a:solidFill>
                  <a:schemeClr val="tx1"/>
                </a:solidFill>
              </a:rPr>
              <a:t> du numérique</a:t>
            </a:r>
          </a:p>
          <a:p>
            <a:pPr marL="0" indent="0">
              <a:buNone/>
            </a:pPr>
            <a:endParaRPr lang="en-US" sz="2400" dirty="0">
              <a:solidFill>
                <a:srgbClr val="000000"/>
              </a:solidFill>
            </a:endParaRPr>
          </a:p>
          <a:p>
            <a:endParaRPr lang="en-US" sz="2400" dirty="0">
              <a:solidFill>
                <a:srgbClr val="000000"/>
              </a:solidFill>
            </a:endParaRPr>
          </a:p>
          <a:p>
            <a:endParaRPr lang="en-US" sz="2400" dirty="0">
              <a:solidFill>
                <a:srgbClr val="000000"/>
              </a:solidFill>
            </a:endParaRPr>
          </a:p>
          <a:p>
            <a:endParaRPr lang="en-US" sz="2400" dirty="0">
              <a:solidFill>
                <a:srgbClr val="000000"/>
              </a:solidFill>
            </a:endParaRPr>
          </a:p>
        </p:txBody>
      </p:sp>
      <p:pic>
        <p:nvPicPr>
          <p:cNvPr id="3074" name="Picture 2">
            <a:extLst>
              <a:ext uri="{FF2B5EF4-FFF2-40B4-BE49-F238E27FC236}">
                <a16:creationId xmlns:a16="http://schemas.microsoft.com/office/drawing/2014/main" id="{A3DABCF0-05AF-E398-179F-0EA5114EFB6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597434" y="1162853"/>
            <a:ext cx="5509831" cy="5509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7320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1- Les principaux agents économiques</a:t>
            </a:r>
            <a:br>
              <a:rPr lang="fr-FR" b="1" dirty="0"/>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701799"/>
            <a:ext cx="8911686" cy="4941047"/>
          </a:xfrm>
        </p:spPr>
        <p:txBody>
          <a:bodyPr>
            <a:normAutofit fontScale="77500" lnSpcReduction="20000"/>
          </a:bodyPr>
          <a:lstStyle/>
          <a:p>
            <a:pPr marL="0" indent="0">
              <a:buNone/>
            </a:pPr>
            <a:r>
              <a:rPr lang="fr-FR" sz="3100" b="1" dirty="0"/>
              <a:t>6</a:t>
            </a:r>
            <a:r>
              <a:rPr lang="en-US" sz="3100" b="1" dirty="0"/>
              <a:t>- Zoom sur les </a:t>
            </a:r>
            <a:r>
              <a:rPr lang="fr-FR" sz="3100" b="1" dirty="0"/>
              <a:t>entreprises</a:t>
            </a:r>
            <a:r>
              <a:rPr lang="en-US" sz="3100" b="1" dirty="0"/>
              <a:t> du numérique</a:t>
            </a:r>
          </a:p>
          <a:p>
            <a:pPr marL="0" indent="0">
              <a:buNone/>
            </a:pPr>
            <a:endParaRPr lang="fr-FR" sz="2000" b="1" dirty="0"/>
          </a:p>
          <a:p>
            <a:pPr marL="0" indent="0">
              <a:buNone/>
            </a:pPr>
            <a:r>
              <a:rPr lang="fr-FR" sz="2300" b="1" dirty="0"/>
              <a:t>4 catégories d'acteurs :</a:t>
            </a:r>
          </a:p>
          <a:p>
            <a:pPr marL="0" indent="0">
              <a:buNone/>
            </a:pPr>
            <a:endParaRPr lang="fr-FR" dirty="0"/>
          </a:p>
          <a:p>
            <a:r>
              <a:rPr lang="fr-FR" sz="2000" dirty="0"/>
              <a:t>Les  entreprises  des  secteurs  producteurs  des technologies   de   l'information   et   de   la communication (TIC) au sens de l'OCDE ou de l'Insee, dont les activités s'exercent dans les domaines      de      l'informatique,      des télécommunications et de l'électronique.</a:t>
            </a:r>
          </a:p>
          <a:p>
            <a:r>
              <a:rPr lang="fr-FR" sz="2000" dirty="0"/>
              <a:t>Les  entreprises  dont  l'existence  est  liée  à l'émergence  des  TIC  (services  en  ligne,  jeux vidéo,  e-commerce,  médias  et  contenus  en ligne...).</a:t>
            </a:r>
          </a:p>
          <a:p>
            <a:r>
              <a:rPr lang="fr-FR" sz="2000" dirty="0"/>
              <a:t>Les entreprises qui utilisent les TIC dans leur activité  et  gagnent  en  productivité  grâce  à elles    (banques,    assurances,    automobile, aéronautique,  distribution,  administration  et tourisme...).</a:t>
            </a:r>
          </a:p>
          <a:p>
            <a:r>
              <a:rPr lang="fr-FR" sz="2000" dirty="0"/>
              <a:t>Les particuliers et les ménages qui utilisent les TIC dans leurs activités quotidiennes, pour les loisirs,  la  culture,  la  santé,  l'éducation,  la banque, les réseaux sociaux.</a:t>
            </a:r>
          </a:p>
          <a:p>
            <a:pPr lvl="2"/>
            <a:endParaRPr lang="fr-FR" sz="1600" dirty="0"/>
          </a:p>
          <a:p>
            <a:pPr lvl="2"/>
            <a:endParaRPr lang="fr-FR" sz="1600" b="1" dirty="0"/>
          </a:p>
          <a:p>
            <a:endParaRPr lang="fr-FR" sz="2000" b="1" dirty="0"/>
          </a:p>
          <a:p>
            <a:pPr marL="0" indent="0">
              <a:buNone/>
            </a:pPr>
            <a:endParaRPr lang="fr-FR" dirty="0"/>
          </a:p>
          <a:p>
            <a:endParaRPr lang="fr-FR" dirty="0"/>
          </a:p>
          <a:p>
            <a:endParaRPr lang="fr-FR" dirty="0"/>
          </a:p>
          <a:p>
            <a:endParaRPr lang="fr-FR" dirty="0"/>
          </a:p>
        </p:txBody>
      </p:sp>
    </p:spTree>
    <p:extLst>
      <p:ext uri="{BB962C8B-B14F-4D97-AF65-F5344CB8AC3E}">
        <p14:creationId xmlns:p14="http://schemas.microsoft.com/office/powerpoint/2010/main" val="35232862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a:xfrm>
            <a:off x="2589212" y="3160060"/>
            <a:ext cx="8915399" cy="3469340"/>
          </a:xfrm>
        </p:spPr>
        <p:txBody>
          <a:bodyPr>
            <a:normAutofit/>
          </a:bodyPr>
          <a:lstStyle/>
          <a:p>
            <a:r>
              <a:rPr lang="fr-FR" sz="2800" b="1" dirty="0"/>
              <a:t>2- Fonctionnement et rôle du marché</a:t>
            </a:r>
          </a:p>
          <a:p>
            <a:r>
              <a:rPr lang="fr-FR" sz="2800" b="1" dirty="0"/>
              <a:t>	</a:t>
            </a:r>
            <a:r>
              <a:rPr lang="fr-FR" sz="2400" b="1" dirty="0">
                <a:solidFill>
                  <a:schemeClr val="tx1"/>
                </a:solidFill>
                <a:latin typeface="+mj-lt"/>
              </a:rPr>
              <a:t>1 – Fonctionnement du marché </a:t>
            </a:r>
          </a:p>
          <a:p>
            <a:pPr marL="1200150" lvl="2" indent="-285750">
              <a:buFont typeface="Arial" panose="020B0604020202020204" pitchFamily="34" charset="0"/>
              <a:buChar char="•"/>
            </a:pPr>
            <a:r>
              <a:rPr lang="fr-FR" sz="1500" dirty="0">
                <a:solidFill>
                  <a:schemeClr val="tx1"/>
                </a:solidFill>
                <a:latin typeface="+mj-lt"/>
              </a:rPr>
              <a:t>C’est quoi un marché ?</a:t>
            </a:r>
          </a:p>
          <a:p>
            <a:pPr marL="1200150" lvl="2" indent="-285750">
              <a:buFont typeface="Arial" panose="020B0604020202020204" pitchFamily="34" charset="0"/>
              <a:buChar char="•"/>
            </a:pPr>
            <a:r>
              <a:rPr lang="fr-FR" sz="1500" dirty="0">
                <a:solidFill>
                  <a:schemeClr val="tx1"/>
                </a:solidFill>
                <a:effectLst/>
                <a:latin typeface="+mj-lt"/>
                <a:ea typeface="Times New Roman" panose="02020603050405020304" pitchFamily="18" charset="0"/>
                <a:cs typeface="Arial" panose="020B0604020202020204" pitchFamily="34" charset="0"/>
              </a:rPr>
              <a:t>Que peut-</a:t>
            </a:r>
            <a:r>
              <a:rPr lang="fr-FR" sz="1500" dirty="0">
                <a:solidFill>
                  <a:schemeClr val="tx1"/>
                </a:solidFill>
                <a:latin typeface="+mj-lt"/>
                <a:ea typeface="Times New Roman" panose="02020603050405020304" pitchFamily="18" charset="0"/>
                <a:cs typeface="Arial" panose="020B0604020202020204" pitchFamily="34" charset="0"/>
              </a:rPr>
              <a:t>on s’échanger sur un marché ?</a:t>
            </a:r>
          </a:p>
          <a:p>
            <a:pPr marL="1200150" lvl="2" indent="-285750">
              <a:buFont typeface="Arial" panose="020B0604020202020204" pitchFamily="34" charset="0"/>
              <a:buChar char="•"/>
            </a:pPr>
            <a:r>
              <a:rPr lang="fr-FR" sz="1500" dirty="0">
                <a:solidFill>
                  <a:schemeClr val="tx1"/>
                </a:solidFill>
                <a:latin typeface="+mj-lt"/>
              </a:rPr>
              <a:t>Offre et demande </a:t>
            </a:r>
          </a:p>
          <a:p>
            <a:pPr marL="1200150" lvl="2" indent="-285750">
              <a:buFont typeface="Arial" panose="020B0604020202020204" pitchFamily="34" charset="0"/>
              <a:buChar char="•"/>
            </a:pPr>
            <a:r>
              <a:rPr lang="fr-FR" sz="1500" dirty="0">
                <a:solidFill>
                  <a:schemeClr val="tx1"/>
                </a:solidFill>
                <a:latin typeface="+mj-lt"/>
              </a:rPr>
              <a:t>Prix d’équilibre dans la réalité</a:t>
            </a:r>
          </a:p>
          <a:p>
            <a:pPr lvl="2"/>
            <a:endParaRPr lang="fr-FR" sz="1500" dirty="0">
              <a:solidFill>
                <a:schemeClr val="tx1"/>
              </a:solidFill>
              <a:latin typeface="+mj-lt"/>
              <a:ea typeface="Times New Roman" panose="02020603050405020304" pitchFamily="18" charset="0"/>
              <a:cs typeface="Arial" panose="020B0604020202020204" pitchFamily="34" charset="0"/>
            </a:endParaRPr>
          </a:p>
          <a:p>
            <a:r>
              <a:rPr lang="fr-FR" sz="2400" b="1" dirty="0">
                <a:solidFill>
                  <a:schemeClr val="tx1"/>
                </a:solidFill>
                <a:latin typeface="+mj-lt"/>
              </a:rPr>
              <a:t>	2 – Les 3 Rôles majeurs du marché</a:t>
            </a:r>
          </a:p>
          <a:p>
            <a:endParaRPr lang="fr-FR" sz="2800" b="1" dirty="0">
              <a:latin typeface="+mj-lt"/>
            </a:endParaRPr>
          </a:p>
          <a:p>
            <a:endParaRPr lang="fr-FR" sz="2800" b="1" dirty="0"/>
          </a:p>
        </p:txBody>
      </p:sp>
    </p:spTree>
    <p:extLst>
      <p:ext uri="{BB962C8B-B14F-4D97-AF65-F5344CB8AC3E}">
        <p14:creationId xmlns:p14="http://schemas.microsoft.com/office/powerpoint/2010/main" val="170184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2- Fonctionnement et rôle du marché</a:t>
            </a:r>
            <a:br>
              <a:rPr lang="fr-FR" b="1" dirty="0"/>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460500"/>
            <a:ext cx="8911686" cy="5283200"/>
          </a:xfrm>
        </p:spPr>
        <p:txBody>
          <a:bodyPr>
            <a:normAutofit fontScale="92500" lnSpcReduction="20000"/>
          </a:bodyPr>
          <a:lstStyle/>
          <a:p>
            <a:r>
              <a:rPr lang="fr-FR" sz="1900" b="1" dirty="0">
                <a:latin typeface="+mj-lt"/>
              </a:rPr>
              <a:t>C’est quoi un marché ?</a:t>
            </a:r>
          </a:p>
          <a:p>
            <a:pPr lvl="1"/>
            <a:r>
              <a:rPr lang="fr-FR" sz="1700" dirty="0">
                <a:latin typeface="+mj-lt"/>
              </a:rPr>
              <a:t>c’est un lieu de rencontre et de régulation</a:t>
            </a:r>
          </a:p>
          <a:p>
            <a:pPr lvl="1"/>
            <a:r>
              <a:rPr lang="fr-FR" sz="1700" dirty="0">
                <a:latin typeface="+mj-lt"/>
              </a:rPr>
              <a:t>lieu de rencontre des vendeurs et des acheteurs où de la confrontation entre l'offre et de la demande, va naître le prix d'échange.</a:t>
            </a:r>
          </a:p>
          <a:p>
            <a:endParaRPr lang="fr-FR" dirty="0">
              <a:latin typeface="+mj-lt"/>
            </a:endParaRPr>
          </a:p>
          <a:p>
            <a:pPr algn="just">
              <a:lnSpc>
                <a:spcPts val="1275"/>
              </a:lnSpc>
              <a:spcAft>
                <a:spcPts val="800"/>
              </a:spcAft>
            </a:pPr>
            <a:r>
              <a:rPr lang="fr-FR" sz="1900" b="1" dirty="0">
                <a:solidFill>
                  <a:srgbClr val="35383D"/>
                </a:solidFill>
                <a:effectLst/>
                <a:latin typeface="+mj-lt"/>
                <a:ea typeface="Times New Roman" panose="02020603050405020304" pitchFamily="18" charset="0"/>
                <a:cs typeface="Arial" panose="020B0604020202020204" pitchFamily="34" charset="0"/>
              </a:rPr>
              <a:t>Que peut-</a:t>
            </a:r>
            <a:r>
              <a:rPr lang="fr-FR" sz="1900" b="1" dirty="0">
                <a:solidFill>
                  <a:srgbClr val="35383D"/>
                </a:solidFill>
                <a:latin typeface="+mj-lt"/>
                <a:ea typeface="Times New Roman" panose="02020603050405020304" pitchFamily="18" charset="0"/>
                <a:cs typeface="Arial" panose="020B0604020202020204" pitchFamily="34" charset="0"/>
              </a:rPr>
              <a:t>on s’échanger sur un marché ?</a:t>
            </a:r>
          </a:p>
          <a:p>
            <a:pPr lvl="1" algn="just">
              <a:lnSpc>
                <a:spcPct val="110000"/>
              </a:lnSpc>
              <a:spcAft>
                <a:spcPts val="800"/>
              </a:spcAft>
            </a:pPr>
            <a:r>
              <a:rPr lang="fr-FR" sz="1700" dirty="0">
                <a:solidFill>
                  <a:srgbClr val="35383D"/>
                </a:solidFill>
                <a:effectLst/>
                <a:latin typeface="+mj-lt"/>
                <a:ea typeface="Times New Roman" panose="02020603050405020304" pitchFamily="18" charset="0"/>
                <a:cs typeface="Arial" panose="020B0604020202020204" pitchFamily="34" charset="0"/>
              </a:rPr>
              <a:t>bien et de services</a:t>
            </a:r>
          </a:p>
          <a:p>
            <a:pPr lvl="1" algn="just">
              <a:lnSpc>
                <a:spcPct val="110000"/>
              </a:lnSpc>
              <a:spcAft>
                <a:spcPts val="800"/>
              </a:spcAft>
            </a:pPr>
            <a:r>
              <a:rPr lang="fr-FR" sz="1700" dirty="0">
                <a:solidFill>
                  <a:srgbClr val="35383D"/>
                </a:solidFill>
                <a:effectLst/>
                <a:latin typeface="+mj-lt"/>
                <a:ea typeface="Times New Roman" panose="02020603050405020304" pitchFamily="18" charset="0"/>
                <a:cs typeface="Arial" panose="020B0604020202020204" pitchFamily="34" charset="0"/>
              </a:rPr>
              <a:t>Travail</a:t>
            </a:r>
          </a:p>
          <a:p>
            <a:pPr lvl="1" algn="just">
              <a:lnSpc>
                <a:spcPct val="110000"/>
              </a:lnSpc>
              <a:spcAft>
                <a:spcPts val="800"/>
              </a:spcAft>
            </a:pPr>
            <a:r>
              <a:rPr lang="fr-FR" sz="1700" dirty="0">
                <a:solidFill>
                  <a:srgbClr val="35383D"/>
                </a:solidFill>
                <a:effectLst/>
                <a:latin typeface="+mj-lt"/>
                <a:ea typeface="Times New Roman" panose="02020603050405020304" pitchFamily="18" charset="0"/>
                <a:cs typeface="Arial" panose="020B0604020202020204" pitchFamily="34" charset="0"/>
              </a:rPr>
              <a:t>Monnaie</a:t>
            </a:r>
          </a:p>
          <a:p>
            <a:pPr lvl="1" algn="just">
              <a:lnSpc>
                <a:spcPct val="110000"/>
              </a:lnSpc>
              <a:spcAft>
                <a:spcPts val="800"/>
              </a:spcAft>
            </a:pPr>
            <a:r>
              <a:rPr lang="fr-FR" sz="1700" dirty="0">
                <a:solidFill>
                  <a:srgbClr val="35383D"/>
                </a:solidFill>
                <a:effectLst/>
                <a:latin typeface="+mj-lt"/>
                <a:ea typeface="Times New Roman" panose="02020603050405020304" pitchFamily="18" charset="0"/>
                <a:cs typeface="Arial" panose="020B0604020202020204" pitchFamily="34" charset="0"/>
              </a:rPr>
              <a:t>titres financiers </a:t>
            </a:r>
          </a:p>
          <a:p>
            <a:pPr lvl="1" algn="just">
              <a:lnSpc>
                <a:spcPct val="110000"/>
              </a:lnSpc>
              <a:spcAft>
                <a:spcPts val="800"/>
              </a:spcAft>
            </a:pPr>
            <a:endParaRPr lang="fr-FR" sz="1800" dirty="0">
              <a:solidFill>
                <a:srgbClr val="35383D"/>
              </a:solidFill>
              <a:effectLst/>
              <a:latin typeface="+mj-lt"/>
              <a:ea typeface="Times New Roman" panose="02020603050405020304" pitchFamily="18" charset="0"/>
              <a:cs typeface="Arial" panose="020B0604020202020204" pitchFamily="34" charset="0"/>
            </a:endParaRPr>
          </a:p>
          <a:p>
            <a:pPr marL="342900" lvl="1" indent="-342900"/>
            <a:r>
              <a:rPr lang="fr-FR" sz="1900" b="1" dirty="0">
                <a:latin typeface="+mj-lt"/>
              </a:rPr>
              <a:t>En théorie</a:t>
            </a:r>
            <a:r>
              <a:rPr lang="fr-FR" sz="1900" dirty="0">
                <a:latin typeface="+mj-lt"/>
              </a:rPr>
              <a:t>, les lois du marché ne peuvent réellement fonctionner que dans le cadre d’une concurrence pure et parfaite. Alors la loi de l’offre et de la demande correspond donc à un mécanisme d’ajustement automatique des prix.</a:t>
            </a:r>
          </a:p>
          <a:p>
            <a:pPr marL="342900" lvl="1" indent="-342900"/>
            <a:endParaRPr lang="fr-FR" sz="1900" dirty="0">
              <a:latin typeface="+mj-lt"/>
            </a:endParaRPr>
          </a:p>
          <a:p>
            <a:pPr marL="457200" lvl="1" indent="0">
              <a:buNone/>
            </a:pPr>
            <a:endParaRPr lang="fr-FR" dirty="0">
              <a:latin typeface="+mj-lt"/>
            </a:endParaRPr>
          </a:p>
          <a:p>
            <a:pPr lvl="1"/>
            <a:endParaRPr lang="fr-FR" dirty="0">
              <a:latin typeface="+mj-lt"/>
            </a:endParaRPr>
          </a:p>
          <a:p>
            <a:pPr lvl="1"/>
            <a:endParaRPr lang="fr-FR" dirty="0">
              <a:latin typeface="+mj-lt"/>
            </a:endParaRPr>
          </a:p>
          <a:p>
            <a:endParaRPr lang="fr-FR" dirty="0">
              <a:latin typeface="+mj-lt"/>
            </a:endParaRPr>
          </a:p>
          <a:p>
            <a:endParaRPr lang="fr-FR" dirty="0">
              <a:latin typeface="+mj-lt"/>
            </a:endParaRPr>
          </a:p>
        </p:txBody>
      </p:sp>
    </p:spTree>
    <p:extLst>
      <p:ext uri="{BB962C8B-B14F-4D97-AF65-F5344CB8AC3E}">
        <p14:creationId xmlns:p14="http://schemas.microsoft.com/office/powerpoint/2010/main" val="3190748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a:t>2- Fonctionnement et rôle du marché</a:t>
            </a:r>
            <a:br>
              <a:rPr lang="fr-FR" b="1"/>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460500"/>
            <a:ext cx="8911686" cy="5054600"/>
          </a:xfrm>
        </p:spPr>
        <p:txBody>
          <a:bodyPr>
            <a:normAutofit/>
          </a:bodyPr>
          <a:lstStyle/>
          <a:p>
            <a:pPr marL="0" indent="0">
              <a:buNone/>
            </a:pPr>
            <a:r>
              <a:rPr lang="fr-FR" sz="1900" b="1" dirty="0">
                <a:latin typeface="+mj-lt"/>
              </a:rPr>
              <a:t>1 – Fonctionnement du marché </a:t>
            </a:r>
          </a:p>
          <a:p>
            <a:pPr marL="457200" lvl="1" indent="0">
              <a:buNone/>
            </a:pPr>
            <a:endParaRPr lang="fr-FR" dirty="0">
              <a:latin typeface="+mj-lt"/>
            </a:endParaRPr>
          </a:p>
          <a:p>
            <a:pPr marL="57150" indent="0">
              <a:buNone/>
            </a:pPr>
            <a:r>
              <a:rPr lang="fr-FR" dirty="0">
                <a:latin typeface="+mj-lt"/>
              </a:rPr>
              <a:t>Rôle = égaliser offre et demande et fait émerger un prix d’équilibre</a:t>
            </a:r>
          </a:p>
          <a:p>
            <a:pPr marL="57150" indent="0">
              <a:buNone/>
            </a:pPr>
            <a:endParaRPr lang="fr-FR" b="1" dirty="0">
              <a:latin typeface="+mj-lt"/>
            </a:endParaRPr>
          </a:p>
          <a:p>
            <a:pPr indent="-285750"/>
            <a:r>
              <a:rPr lang="fr-FR" b="1" dirty="0">
                <a:latin typeface="+mj-lt"/>
              </a:rPr>
              <a:t>Offre et demande </a:t>
            </a:r>
          </a:p>
          <a:p>
            <a:pPr lvl="1"/>
            <a:endParaRPr lang="fr-FR" dirty="0">
              <a:latin typeface="+mj-lt"/>
            </a:endParaRPr>
          </a:p>
          <a:p>
            <a:endParaRPr lang="fr-FR" dirty="0">
              <a:latin typeface="+mj-lt"/>
            </a:endParaRPr>
          </a:p>
          <a:p>
            <a:endParaRPr lang="fr-FR" dirty="0">
              <a:latin typeface="+mj-lt"/>
            </a:endParaRPr>
          </a:p>
        </p:txBody>
      </p:sp>
      <p:pic>
        <p:nvPicPr>
          <p:cNvPr id="5" name="Image 4" descr="ofredem">
            <a:extLst>
              <a:ext uri="{FF2B5EF4-FFF2-40B4-BE49-F238E27FC236}">
                <a16:creationId xmlns:a16="http://schemas.microsoft.com/office/drawing/2014/main" id="{B97753F2-2261-6468-A513-EAC71F5EB21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375640" y="2965941"/>
            <a:ext cx="6128970" cy="3721162"/>
          </a:xfrm>
          <a:prstGeom prst="rect">
            <a:avLst/>
          </a:prstGeom>
          <a:noFill/>
          <a:ln>
            <a:solidFill>
              <a:schemeClr val="accent1">
                <a:lumMod val="60000"/>
                <a:lumOff val="40000"/>
              </a:schemeClr>
            </a:solidFill>
          </a:ln>
        </p:spPr>
      </p:pic>
    </p:spTree>
    <p:extLst>
      <p:ext uri="{BB962C8B-B14F-4D97-AF65-F5344CB8AC3E}">
        <p14:creationId xmlns:p14="http://schemas.microsoft.com/office/powerpoint/2010/main" val="2472957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0415B819-22A8-D49A-DA87-018D10E7FEB9}"/>
              </a:ext>
            </a:extLst>
          </p:cNvPr>
          <p:cNvSpPr txBox="1"/>
          <p:nvPr/>
        </p:nvSpPr>
        <p:spPr>
          <a:xfrm>
            <a:off x="2817845" y="1791478"/>
            <a:ext cx="8098971" cy="2031325"/>
          </a:xfrm>
          <a:prstGeom prst="rect">
            <a:avLst/>
          </a:prstGeom>
          <a:noFill/>
        </p:spPr>
        <p:txBody>
          <a:bodyPr wrap="square" rtlCol="0">
            <a:spAutoFit/>
          </a:bodyPr>
          <a:lstStyle/>
          <a:p>
            <a:r>
              <a:rPr lang="fr-FR" dirty="0"/>
              <a:t>Exercice Thème 1 :</a:t>
            </a:r>
          </a:p>
          <a:p>
            <a:endParaRPr lang="fr-FR" dirty="0"/>
          </a:p>
          <a:p>
            <a:r>
              <a:rPr lang="fr-FR" dirty="0"/>
              <a:t>Conception, analyse de marché et construction d’une entreprise dans le secteur de l’enseignement supérieur au cœur du quartier du millénaire.</a:t>
            </a:r>
          </a:p>
          <a:p>
            <a:endParaRPr lang="fr-FR" dirty="0"/>
          </a:p>
          <a:p>
            <a:r>
              <a:rPr lang="fr-FR" dirty="0"/>
              <a:t>Constitution de trois groupes.</a:t>
            </a:r>
          </a:p>
        </p:txBody>
      </p:sp>
    </p:spTree>
    <p:extLst>
      <p:ext uri="{BB962C8B-B14F-4D97-AF65-F5344CB8AC3E}">
        <p14:creationId xmlns:p14="http://schemas.microsoft.com/office/powerpoint/2010/main" val="10518630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a:t>2- Fonctionnement et rôle du marché</a:t>
            </a:r>
            <a:br>
              <a:rPr lang="fr-FR" b="1"/>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460500"/>
            <a:ext cx="8911686" cy="5054600"/>
          </a:xfrm>
        </p:spPr>
        <p:txBody>
          <a:bodyPr>
            <a:noAutofit/>
          </a:bodyPr>
          <a:lstStyle/>
          <a:p>
            <a:pPr marL="0" indent="0">
              <a:buNone/>
            </a:pPr>
            <a:r>
              <a:rPr lang="fr-FR" b="1" dirty="0">
                <a:latin typeface="+mj-lt"/>
              </a:rPr>
              <a:t>1 – Fonctionnement du marché </a:t>
            </a:r>
          </a:p>
          <a:p>
            <a:pPr marL="457200" lvl="1" indent="0">
              <a:buNone/>
            </a:pPr>
            <a:endParaRPr lang="fr-FR" sz="1800" dirty="0">
              <a:latin typeface="+mj-lt"/>
            </a:endParaRPr>
          </a:p>
          <a:p>
            <a:pPr indent="-285750"/>
            <a:r>
              <a:rPr lang="fr-FR" b="1" dirty="0">
                <a:latin typeface="+mj-lt"/>
              </a:rPr>
              <a:t>Prix d’équilibre dans la réalité (1/3)</a:t>
            </a:r>
          </a:p>
          <a:p>
            <a:pPr indent="-285750"/>
            <a:endParaRPr lang="fr-FR" b="1" dirty="0">
              <a:latin typeface="+mj-lt"/>
            </a:endParaRPr>
          </a:p>
          <a:p>
            <a:pPr marL="342900" lvl="0" indent="-342900" algn="just">
              <a:spcAft>
                <a:spcPts val="800"/>
              </a:spcAft>
              <a:buFont typeface="Symbol" panose="05050102010706020507" pitchFamily="18" charset="2"/>
              <a:buChar char=""/>
              <a:tabLst>
                <a:tab pos="228600" algn="l"/>
              </a:tabLst>
            </a:pPr>
            <a:r>
              <a:rPr lang="fr-FR" b="1" dirty="0">
                <a:solidFill>
                  <a:schemeClr val="accent1"/>
                </a:solidFill>
                <a:effectLst/>
                <a:latin typeface="+mj-lt"/>
                <a:ea typeface="Times New Roman" panose="02020603050405020304" pitchFamily="18" charset="0"/>
                <a:cs typeface="Arial" panose="020B0604020202020204" pitchFamily="34" charset="0"/>
              </a:rPr>
              <a:t>Sur le marché des biens et services :</a:t>
            </a:r>
          </a:p>
          <a:p>
            <a:pPr lvl="1" indent="-342900" algn="just">
              <a:spcAft>
                <a:spcPts val="800"/>
              </a:spcAft>
              <a:buFont typeface="Symbol" panose="05050102010706020507" pitchFamily="18" charset="2"/>
              <a:buChar char=""/>
              <a:tabLst>
                <a:tab pos="228600" algn="l"/>
              </a:tabLst>
            </a:pPr>
            <a:r>
              <a:rPr lang="fr-FR" b="1" i="1" dirty="0">
                <a:solidFill>
                  <a:schemeClr val="tx1"/>
                </a:solidFill>
                <a:latin typeface="+mj-lt"/>
                <a:cs typeface="Arial" panose="020B0604020202020204" pitchFamily="34" charset="0"/>
              </a:rPr>
              <a:t>Côté offre </a:t>
            </a:r>
          </a:p>
          <a:p>
            <a:pPr lvl="2" indent="-342900" algn="just">
              <a:spcAft>
                <a:spcPts val="800"/>
              </a:spcAft>
              <a:buFont typeface="Symbol" panose="05050102010706020507" pitchFamily="18" charset="2"/>
              <a:buChar char=""/>
              <a:tabLst>
                <a:tab pos="228600" algn="l"/>
              </a:tabLst>
            </a:pPr>
            <a:r>
              <a:rPr lang="fr-FR" dirty="0">
                <a:solidFill>
                  <a:schemeClr val="tx1"/>
                </a:solidFill>
                <a:latin typeface="+mj-lt"/>
                <a:cs typeface="Arial" panose="020B0604020202020204" pitchFamily="34" charset="0"/>
              </a:rPr>
              <a:t>Prix de revient doit être inférieur au prix du marché =&gt; rentabilité</a:t>
            </a:r>
          </a:p>
          <a:p>
            <a:pPr lvl="2" indent="-342900" algn="just">
              <a:spcAft>
                <a:spcPts val="800"/>
              </a:spcAft>
              <a:buFont typeface="Symbol" panose="05050102010706020507" pitchFamily="18" charset="2"/>
              <a:buChar char=""/>
              <a:tabLst>
                <a:tab pos="228600" algn="l"/>
              </a:tabLst>
            </a:pPr>
            <a:r>
              <a:rPr lang="fr-FR" dirty="0">
                <a:solidFill>
                  <a:schemeClr val="tx1"/>
                </a:solidFill>
                <a:latin typeface="+mj-lt"/>
                <a:cs typeface="Arial" panose="020B0604020202020204" pitchFamily="34" charset="0"/>
              </a:rPr>
              <a:t>Hausse des prix =&gt; Augmentation de l’offre </a:t>
            </a:r>
            <a:endParaRPr lang="fr-FR" dirty="0">
              <a:solidFill>
                <a:schemeClr val="tx1"/>
              </a:solidFill>
              <a:latin typeface="+mj-lt"/>
            </a:endParaRPr>
          </a:p>
          <a:p>
            <a:pPr lvl="1" indent="-342900" algn="just">
              <a:spcAft>
                <a:spcPts val="800"/>
              </a:spcAft>
              <a:buFont typeface="Symbol" panose="05050102010706020507" pitchFamily="18" charset="2"/>
              <a:buChar char=""/>
              <a:tabLst>
                <a:tab pos="228600" algn="l"/>
              </a:tabLst>
            </a:pPr>
            <a:r>
              <a:rPr lang="fr-FR" b="1" i="1" dirty="0">
                <a:solidFill>
                  <a:schemeClr val="tx1"/>
                </a:solidFill>
                <a:latin typeface="+mj-lt"/>
                <a:cs typeface="Arial" panose="020B0604020202020204" pitchFamily="34" charset="0"/>
              </a:rPr>
              <a:t>Côté demande </a:t>
            </a:r>
          </a:p>
          <a:p>
            <a:pPr lvl="2" indent="-342900" algn="just">
              <a:spcAft>
                <a:spcPts val="800"/>
              </a:spcAft>
              <a:buFont typeface="Symbol" panose="05050102010706020507" pitchFamily="18" charset="2"/>
              <a:buChar char=""/>
              <a:tabLst>
                <a:tab pos="228600" algn="l"/>
              </a:tabLst>
            </a:pPr>
            <a:r>
              <a:rPr lang="fr-FR" dirty="0">
                <a:solidFill>
                  <a:schemeClr val="tx1"/>
                </a:solidFill>
                <a:latin typeface="+mj-lt"/>
                <a:cs typeface="Arial" panose="020B0604020202020204" pitchFamily="34" charset="0"/>
              </a:rPr>
              <a:t>Hausse des prix =&gt; Moins de demande et départ de demandeurs car baisse pouvoir d’achat</a:t>
            </a:r>
          </a:p>
          <a:p>
            <a:pPr lvl="2" indent="-342900" algn="just">
              <a:spcAft>
                <a:spcPts val="800"/>
              </a:spcAft>
              <a:buFont typeface="Symbol" panose="05050102010706020507" pitchFamily="18" charset="2"/>
              <a:buChar char=""/>
              <a:tabLst>
                <a:tab pos="228600" algn="l"/>
              </a:tabLst>
            </a:pPr>
            <a:r>
              <a:rPr lang="fr-FR" dirty="0">
                <a:solidFill>
                  <a:schemeClr val="tx1"/>
                </a:solidFill>
                <a:latin typeface="+mj-lt"/>
                <a:cs typeface="Arial" panose="020B0604020202020204" pitchFamily="34" charset="0"/>
              </a:rPr>
              <a:t>Recherche d’autres offres pour satisfaire leurs besoins</a:t>
            </a:r>
            <a:endParaRPr lang="fr-FR" dirty="0">
              <a:latin typeface="+mj-lt"/>
            </a:endParaRPr>
          </a:p>
        </p:txBody>
      </p:sp>
    </p:spTree>
    <p:extLst>
      <p:ext uri="{BB962C8B-B14F-4D97-AF65-F5344CB8AC3E}">
        <p14:creationId xmlns:p14="http://schemas.microsoft.com/office/powerpoint/2010/main" val="1898377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a:t>2- Fonctionnement et rôle du marché</a:t>
            </a:r>
            <a:br>
              <a:rPr lang="fr-FR" b="1"/>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460500"/>
            <a:ext cx="8911686" cy="5054600"/>
          </a:xfrm>
        </p:spPr>
        <p:txBody>
          <a:bodyPr>
            <a:noAutofit/>
          </a:bodyPr>
          <a:lstStyle/>
          <a:p>
            <a:pPr marL="0" indent="0">
              <a:buNone/>
            </a:pPr>
            <a:r>
              <a:rPr lang="fr-FR" b="1" dirty="0">
                <a:latin typeface="+mj-lt"/>
              </a:rPr>
              <a:t>1 – Fonctionnement du marché </a:t>
            </a:r>
          </a:p>
          <a:p>
            <a:pPr marL="457200" lvl="1" indent="0">
              <a:buNone/>
            </a:pPr>
            <a:endParaRPr lang="fr-FR" sz="1800" dirty="0">
              <a:latin typeface="+mj-lt"/>
            </a:endParaRPr>
          </a:p>
          <a:p>
            <a:pPr indent="-285750"/>
            <a:r>
              <a:rPr lang="fr-FR" b="1" dirty="0">
                <a:latin typeface="+mj-lt"/>
              </a:rPr>
              <a:t>Prix d’équilibre dans la réalité (2/3)</a:t>
            </a:r>
          </a:p>
          <a:p>
            <a:pPr indent="-285750"/>
            <a:endParaRPr lang="fr-FR" b="1" dirty="0">
              <a:latin typeface="+mj-lt"/>
            </a:endParaRPr>
          </a:p>
          <a:p>
            <a:pPr marL="342900" lvl="0" indent="-342900" algn="just">
              <a:spcAft>
                <a:spcPts val="800"/>
              </a:spcAft>
              <a:buFont typeface="Symbol" panose="05050102010706020507" pitchFamily="18" charset="2"/>
              <a:buChar char=""/>
              <a:tabLst>
                <a:tab pos="228600" algn="l"/>
              </a:tabLst>
            </a:pPr>
            <a:r>
              <a:rPr lang="fr-FR" b="1" dirty="0">
                <a:solidFill>
                  <a:schemeClr val="accent1"/>
                </a:solidFill>
                <a:effectLst/>
                <a:latin typeface="+mj-lt"/>
                <a:ea typeface="Times New Roman" panose="02020603050405020304" pitchFamily="18" charset="0"/>
                <a:cs typeface="Arial" panose="020B0604020202020204" pitchFamily="34" charset="0"/>
              </a:rPr>
              <a:t>Sur le marché du travail</a:t>
            </a:r>
            <a:r>
              <a:rPr lang="fr-FR" dirty="0">
                <a:solidFill>
                  <a:schemeClr val="accent1"/>
                </a:solidFill>
                <a:effectLst/>
                <a:latin typeface="+mj-lt"/>
                <a:ea typeface="Times New Roman" panose="02020603050405020304" pitchFamily="18" charset="0"/>
                <a:cs typeface="Arial" panose="020B0604020202020204" pitchFamily="34" charset="0"/>
              </a:rPr>
              <a:t> : </a:t>
            </a:r>
          </a:p>
          <a:p>
            <a:pPr lvl="1" indent="-342900">
              <a:spcAft>
                <a:spcPts val="800"/>
              </a:spcAft>
              <a:buFont typeface="Symbol" panose="05050102010706020507" pitchFamily="18" charset="2"/>
              <a:buChar char=""/>
              <a:tabLst>
                <a:tab pos="228600" algn="l"/>
              </a:tabLst>
            </a:pPr>
            <a:r>
              <a:rPr lang="fr-FR" sz="1800" dirty="0">
                <a:solidFill>
                  <a:srgbClr val="4C4C4C"/>
                </a:solidFill>
                <a:effectLst/>
                <a:latin typeface="+mj-lt"/>
                <a:ea typeface="Times New Roman" panose="02020603050405020304" pitchFamily="18" charset="0"/>
                <a:cs typeface="Arial" panose="020B0604020202020204" pitchFamily="34" charset="0"/>
              </a:rPr>
              <a:t>rencontre entre l’offre de travail en provenance des salariés et la demande de travail en provenance des employeurs</a:t>
            </a:r>
          </a:p>
          <a:p>
            <a:pPr lvl="1" indent="-342900">
              <a:spcAft>
                <a:spcPts val="800"/>
              </a:spcAft>
              <a:buFont typeface="Symbol" panose="05050102010706020507" pitchFamily="18" charset="2"/>
              <a:buChar char=""/>
              <a:tabLst>
                <a:tab pos="228600" algn="l"/>
              </a:tabLst>
            </a:pPr>
            <a:r>
              <a:rPr lang="fr-FR" sz="1800" dirty="0">
                <a:solidFill>
                  <a:srgbClr val="4C4C4C"/>
                </a:solidFill>
                <a:latin typeface="+mj-lt"/>
                <a:ea typeface="Times New Roman" panose="02020603050405020304" pitchFamily="18" charset="0"/>
                <a:cs typeface="Arial" panose="020B0604020202020204" pitchFamily="34" charset="0"/>
              </a:rPr>
              <a:t>l</a:t>
            </a:r>
            <a:r>
              <a:rPr lang="fr-FR" sz="1800" dirty="0">
                <a:solidFill>
                  <a:srgbClr val="4C4C4C"/>
                </a:solidFill>
                <a:effectLst/>
                <a:latin typeface="+mj-lt"/>
                <a:ea typeface="Times New Roman" panose="02020603050405020304" pitchFamily="18" charset="0"/>
                <a:cs typeface="Arial" panose="020B0604020202020204" pitchFamily="34" charset="0"/>
              </a:rPr>
              <a:t>e prix du travail (salaire) = ajustement automatique ?</a:t>
            </a:r>
          </a:p>
          <a:p>
            <a:pPr lvl="1" indent="-342900">
              <a:spcAft>
                <a:spcPts val="800"/>
              </a:spcAft>
              <a:buFont typeface="Symbol" panose="05050102010706020507" pitchFamily="18" charset="2"/>
              <a:buChar char=""/>
              <a:tabLst>
                <a:tab pos="228600" algn="l"/>
              </a:tabLst>
            </a:pPr>
            <a:r>
              <a:rPr lang="fr-FR" sz="1800" dirty="0">
                <a:solidFill>
                  <a:srgbClr val="4C4C4C"/>
                </a:solidFill>
                <a:effectLst/>
                <a:latin typeface="+mj-lt"/>
                <a:ea typeface="Times New Roman" panose="02020603050405020304" pitchFamily="18" charset="0"/>
                <a:cs typeface="Arial" panose="020B0604020202020204" pitchFamily="34" charset="0"/>
              </a:rPr>
              <a:t>Attention l’offre et la demande n’explique pas tout =&gt; secteurs d’activité, des métiers exercés, de la politique du gouvernement de la capacité des syndicats à négocier etc… </a:t>
            </a:r>
          </a:p>
          <a:p>
            <a:pPr lvl="1" indent="-342900">
              <a:spcAft>
                <a:spcPts val="800"/>
              </a:spcAft>
              <a:buFont typeface="Symbol" panose="05050102010706020507" pitchFamily="18" charset="2"/>
              <a:buChar char=""/>
              <a:tabLst>
                <a:tab pos="228600" algn="l"/>
              </a:tabLst>
            </a:pPr>
            <a:r>
              <a:rPr lang="fr-FR" sz="1800" dirty="0">
                <a:solidFill>
                  <a:srgbClr val="4C4C4C"/>
                </a:solidFill>
                <a:effectLst/>
                <a:latin typeface="+mj-lt"/>
                <a:ea typeface="Times New Roman" panose="02020603050405020304" pitchFamily="18" charset="0"/>
                <a:cs typeface="Arial" panose="020B0604020202020204" pitchFamily="34" charset="0"/>
              </a:rPr>
              <a:t>La loi de l’offre et de la demande ne représente donc qu’une base d’analyse.</a:t>
            </a:r>
            <a:endParaRPr lang="fr-FR" sz="1800" dirty="0">
              <a:effectLst/>
              <a:latin typeface="+mj-lt"/>
              <a:ea typeface="Calibri" panose="020F0502020204030204" pitchFamily="34" charset="0"/>
              <a:cs typeface="Times New Roman" panose="02020603050405020304" pitchFamily="18" charset="0"/>
            </a:endParaRPr>
          </a:p>
          <a:p>
            <a:pPr marL="457200" lvl="1" indent="0">
              <a:buNone/>
            </a:pPr>
            <a:endParaRPr lang="fr-FR" sz="1800" b="1" dirty="0">
              <a:latin typeface="+mj-lt"/>
            </a:endParaRPr>
          </a:p>
          <a:p>
            <a:pPr lvl="1"/>
            <a:endParaRPr lang="fr-FR" sz="1800" dirty="0">
              <a:latin typeface="+mj-lt"/>
            </a:endParaRPr>
          </a:p>
          <a:p>
            <a:endParaRPr lang="fr-FR" dirty="0">
              <a:latin typeface="+mj-lt"/>
            </a:endParaRPr>
          </a:p>
          <a:p>
            <a:endParaRPr lang="fr-FR" dirty="0">
              <a:latin typeface="+mj-lt"/>
            </a:endParaRPr>
          </a:p>
        </p:txBody>
      </p:sp>
    </p:spTree>
    <p:extLst>
      <p:ext uri="{BB962C8B-B14F-4D97-AF65-F5344CB8AC3E}">
        <p14:creationId xmlns:p14="http://schemas.microsoft.com/office/powerpoint/2010/main" val="3096415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a:t>2- Fonctionnement et rôle du marché</a:t>
            </a:r>
            <a:br>
              <a:rPr lang="fr-FR" b="1"/>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460500"/>
            <a:ext cx="8911686" cy="5054600"/>
          </a:xfrm>
        </p:spPr>
        <p:txBody>
          <a:bodyPr>
            <a:noAutofit/>
          </a:bodyPr>
          <a:lstStyle/>
          <a:p>
            <a:pPr marL="0" indent="0">
              <a:buNone/>
            </a:pPr>
            <a:r>
              <a:rPr lang="fr-FR" b="1" dirty="0">
                <a:latin typeface="+mj-lt"/>
              </a:rPr>
              <a:t>1 – Fonctionnement du marché </a:t>
            </a:r>
          </a:p>
          <a:p>
            <a:pPr marL="457200" lvl="1" indent="0">
              <a:buNone/>
            </a:pPr>
            <a:endParaRPr lang="fr-FR" sz="1800" dirty="0">
              <a:latin typeface="+mj-lt"/>
            </a:endParaRPr>
          </a:p>
          <a:p>
            <a:pPr indent="-285750"/>
            <a:r>
              <a:rPr lang="fr-FR" b="1" dirty="0">
                <a:latin typeface="+mj-lt"/>
              </a:rPr>
              <a:t>Prix d’équilibre dans la réalité (3/3)</a:t>
            </a:r>
          </a:p>
          <a:p>
            <a:pPr indent="-285750"/>
            <a:endParaRPr lang="fr-FR" b="1" dirty="0">
              <a:latin typeface="+mj-lt"/>
            </a:endParaRPr>
          </a:p>
          <a:p>
            <a:pPr marL="342900" lvl="0" indent="-342900">
              <a:spcAft>
                <a:spcPts val="800"/>
              </a:spcAft>
              <a:buFont typeface="Symbol" panose="05050102010706020507" pitchFamily="18" charset="2"/>
              <a:buChar char=""/>
              <a:tabLst>
                <a:tab pos="228600" algn="l"/>
              </a:tabLst>
            </a:pPr>
            <a:r>
              <a:rPr lang="fr-FR" b="1" dirty="0">
                <a:solidFill>
                  <a:schemeClr val="accent1"/>
                </a:solidFill>
                <a:latin typeface="+mj-lt"/>
                <a:cs typeface="Arial" panose="020B0604020202020204" pitchFamily="34" charset="0"/>
              </a:rPr>
              <a:t>Sur le marché des capitaux </a:t>
            </a:r>
            <a:endParaRPr lang="fr-FR" dirty="0">
              <a:solidFill>
                <a:srgbClr val="4C4C4C"/>
              </a:solidFill>
              <a:effectLst/>
              <a:latin typeface="+mj-lt"/>
              <a:ea typeface="Times New Roman" panose="02020603050405020304" pitchFamily="18" charset="0"/>
              <a:cs typeface="Arial" panose="020B0604020202020204" pitchFamily="34" charset="0"/>
            </a:endParaRPr>
          </a:p>
          <a:p>
            <a:pPr lvl="1" indent="-342900">
              <a:spcAft>
                <a:spcPts val="800"/>
              </a:spcAft>
              <a:buFont typeface="Symbol" panose="05050102010706020507" pitchFamily="18" charset="2"/>
              <a:buChar char=""/>
              <a:tabLst>
                <a:tab pos="228600" algn="l"/>
              </a:tabLst>
            </a:pPr>
            <a:r>
              <a:rPr lang="fr-FR" sz="1800" dirty="0">
                <a:solidFill>
                  <a:srgbClr val="4C4C4C"/>
                </a:solidFill>
                <a:effectLst/>
                <a:latin typeface="+mj-lt"/>
                <a:ea typeface="Times New Roman" panose="02020603050405020304" pitchFamily="18" charset="0"/>
                <a:cs typeface="Arial" panose="020B0604020202020204" pitchFamily="34" charset="0"/>
              </a:rPr>
              <a:t>taux d’intérêt dépendent surtout de la politique monétaire de l’état (expansive = les taux directeurs baisseront –restrictive = les taux monteront)</a:t>
            </a:r>
            <a:endParaRPr lang="fr-FR" sz="1800" dirty="0">
              <a:effectLst/>
              <a:latin typeface="+mj-lt"/>
              <a:ea typeface="Calibri" panose="020F0502020204030204" pitchFamily="34" charset="0"/>
              <a:cs typeface="Times New Roman" panose="02020603050405020304" pitchFamily="18" charset="0"/>
            </a:endParaRPr>
          </a:p>
          <a:p>
            <a:pPr marL="342900" lvl="0" indent="-342900">
              <a:spcAft>
                <a:spcPts val="800"/>
              </a:spcAft>
              <a:buFont typeface="Symbol" panose="05050102010706020507" pitchFamily="18" charset="2"/>
              <a:buChar char=""/>
              <a:tabLst>
                <a:tab pos="228600" algn="l"/>
              </a:tabLst>
            </a:pPr>
            <a:r>
              <a:rPr lang="fr-FR" b="1" dirty="0">
                <a:solidFill>
                  <a:schemeClr val="accent1"/>
                </a:solidFill>
                <a:latin typeface="+mj-lt"/>
                <a:cs typeface="Arial" panose="020B0604020202020204" pitchFamily="34" charset="0"/>
              </a:rPr>
              <a:t>Sur le marché du change </a:t>
            </a:r>
            <a:r>
              <a:rPr lang="fr-FR" dirty="0">
                <a:solidFill>
                  <a:srgbClr val="4C4C4C"/>
                </a:solidFill>
                <a:effectLst/>
                <a:latin typeface="+mj-lt"/>
                <a:ea typeface="Times New Roman" panose="02020603050405020304" pitchFamily="18" charset="0"/>
                <a:cs typeface="Arial" panose="020B0604020202020204" pitchFamily="34" charset="0"/>
              </a:rPr>
              <a:t>dépend beaucoup plus des anticipations des opérateurs que des lois du marché entendues au sens théorique.</a:t>
            </a:r>
            <a:endParaRPr lang="fr-FR" dirty="0">
              <a:effectLst/>
              <a:latin typeface="+mj-lt"/>
              <a:ea typeface="Calibri" panose="020F0502020204030204" pitchFamily="34" charset="0"/>
              <a:cs typeface="Times New Roman" panose="02020603050405020304" pitchFamily="18" charset="0"/>
            </a:endParaRPr>
          </a:p>
          <a:p>
            <a:pPr lvl="1"/>
            <a:endParaRPr lang="fr-FR" sz="1800" b="1" dirty="0">
              <a:latin typeface="+mj-lt"/>
            </a:endParaRPr>
          </a:p>
          <a:p>
            <a:pPr lvl="1"/>
            <a:endParaRPr lang="fr-FR" sz="1800" dirty="0">
              <a:latin typeface="+mj-lt"/>
            </a:endParaRPr>
          </a:p>
          <a:p>
            <a:endParaRPr lang="fr-FR" dirty="0">
              <a:latin typeface="+mj-lt"/>
            </a:endParaRPr>
          </a:p>
          <a:p>
            <a:endParaRPr lang="fr-FR" dirty="0">
              <a:latin typeface="+mj-lt"/>
            </a:endParaRPr>
          </a:p>
        </p:txBody>
      </p:sp>
    </p:spTree>
    <p:extLst>
      <p:ext uri="{BB962C8B-B14F-4D97-AF65-F5344CB8AC3E}">
        <p14:creationId xmlns:p14="http://schemas.microsoft.com/office/powerpoint/2010/main" val="1952017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a:t>2- Fonctionnement et rôle du marché</a:t>
            </a:r>
            <a:br>
              <a:rPr lang="fr-FR" b="1"/>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460500"/>
            <a:ext cx="8911686" cy="5054600"/>
          </a:xfrm>
        </p:spPr>
        <p:txBody>
          <a:bodyPr>
            <a:normAutofit/>
          </a:bodyPr>
          <a:lstStyle/>
          <a:p>
            <a:pPr marL="0" indent="0">
              <a:buNone/>
            </a:pPr>
            <a:r>
              <a:rPr lang="fr-FR" sz="1900" b="1" dirty="0">
                <a:latin typeface="+mj-lt"/>
              </a:rPr>
              <a:t>2 – Les 3 Rôles majeurs du marché</a:t>
            </a:r>
          </a:p>
          <a:p>
            <a:pPr marL="457200" lvl="1" indent="0">
              <a:buNone/>
            </a:pPr>
            <a:endParaRPr lang="fr-FR" dirty="0">
              <a:latin typeface="+mj-lt"/>
            </a:endParaRPr>
          </a:p>
          <a:p>
            <a:pPr indent="-285750"/>
            <a:r>
              <a:rPr lang="fr-FR" b="1" dirty="0">
                <a:latin typeface="+mj-lt"/>
              </a:rPr>
              <a:t>AJUSTEMENT</a:t>
            </a:r>
            <a:r>
              <a:rPr lang="fr-FR" dirty="0">
                <a:latin typeface="+mj-lt"/>
              </a:rPr>
              <a:t> équilibre O et D</a:t>
            </a:r>
          </a:p>
          <a:p>
            <a:pPr indent="-285750"/>
            <a:r>
              <a:rPr lang="fr-FR" b="1" dirty="0">
                <a:latin typeface="+mj-lt"/>
              </a:rPr>
              <a:t>INCITATIF</a:t>
            </a:r>
            <a:r>
              <a:rPr lang="fr-FR" dirty="0">
                <a:latin typeface="+mj-lt"/>
              </a:rPr>
              <a:t> sur actions et décisions des agents</a:t>
            </a:r>
          </a:p>
          <a:p>
            <a:pPr indent="-285750"/>
            <a:r>
              <a:rPr lang="fr-FR" b="1" dirty="0">
                <a:latin typeface="+mj-lt"/>
              </a:rPr>
              <a:t>INFORMATIF</a:t>
            </a:r>
            <a:r>
              <a:rPr lang="fr-FR" dirty="0">
                <a:latin typeface="+mj-lt"/>
              </a:rPr>
              <a:t> : comment se portent O et D</a:t>
            </a:r>
          </a:p>
          <a:p>
            <a:pPr indent="-285750"/>
            <a:endParaRPr lang="fr-FR" dirty="0">
              <a:latin typeface="+mj-lt"/>
            </a:endParaRPr>
          </a:p>
          <a:p>
            <a:pPr indent="-285750"/>
            <a:r>
              <a:rPr lang="fr-FR" dirty="0">
                <a:latin typeface="+mj-lt"/>
              </a:rPr>
              <a:t>Le marché est donc un régulateur si :</a:t>
            </a:r>
          </a:p>
          <a:p>
            <a:pPr lvl="1"/>
            <a:r>
              <a:rPr lang="fr-FR" dirty="0">
                <a:latin typeface="+mj-lt"/>
              </a:rPr>
              <a:t>Libre fixation des prix</a:t>
            </a:r>
          </a:p>
          <a:p>
            <a:pPr lvl="1"/>
            <a:r>
              <a:rPr lang="fr-FR" dirty="0">
                <a:latin typeface="+mj-lt"/>
              </a:rPr>
              <a:t>Concurrence libre entre les entreprises</a:t>
            </a:r>
          </a:p>
          <a:p>
            <a:pPr lvl="1"/>
            <a:endParaRPr lang="fr-FR" dirty="0">
              <a:latin typeface="+mj-lt"/>
            </a:endParaRPr>
          </a:p>
          <a:p>
            <a:endParaRPr lang="fr-FR" dirty="0">
              <a:latin typeface="+mj-lt"/>
            </a:endParaRPr>
          </a:p>
          <a:p>
            <a:endParaRPr lang="fr-FR" dirty="0">
              <a:latin typeface="+mj-lt"/>
            </a:endParaRPr>
          </a:p>
        </p:txBody>
      </p:sp>
    </p:spTree>
    <p:extLst>
      <p:ext uri="{BB962C8B-B14F-4D97-AF65-F5344CB8AC3E}">
        <p14:creationId xmlns:p14="http://schemas.microsoft.com/office/powerpoint/2010/main" val="3603961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p:txBody>
          <a:bodyPr>
            <a:normAutofit/>
          </a:bodyPr>
          <a:lstStyle/>
          <a:p>
            <a:r>
              <a:rPr lang="fr-FR" sz="2800" b="1" dirty="0"/>
              <a:t>3- La concurrence</a:t>
            </a:r>
          </a:p>
        </p:txBody>
      </p:sp>
    </p:spTree>
    <p:extLst>
      <p:ext uri="{BB962C8B-B14F-4D97-AF65-F5344CB8AC3E}">
        <p14:creationId xmlns:p14="http://schemas.microsoft.com/office/powerpoint/2010/main" val="41967325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3- Concurrence</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460500"/>
            <a:ext cx="8911686" cy="5283200"/>
          </a:xfrm>
        </p:spPr>
        <p:txBody>
          <a:bodyPr>
            <a:normAutofit/>
          </a:bodyPr>
          <a:lstStyle/>
          <a:p>
            <a:pPr algn="just">
              <a:spcAft>
                <a:spcPts val="800"/>
              </a:spcAft>
            </a:pPr>
            <a:r>
              <a:rPr lang="fr-FR" b="1" dirty="0">
                <a:solidFill>
                  <a:srgbClr val="35383D"/>
                </a:solidFill>
                <a:latin typeface="+mj-lt"/>
                <a:ea typeface="Times New Roman" panose="02020603050405020304" pitchFamily="18" charset="0"/>
                <a:cs typeface="Arial" panose="020B0604020202020204" pitchFamily="34" charset="0"/>
              </a:rPr>
              <a:t>Concurrence pure et </a:t>
            </a:r>
            <a:r>
              <a:rPr lang="fr-FR" sz="1800" b="1" dirty="0">
                <a:solidFill>
                  <a:srgbClr val="35383D"/>
                </a:solidFill>
                <a:effectLst/>
                <a:latin typeface="+mj-lt"/>
                <a:ea typeface="Times New Roman" panose="02020603050405020304" pitchFamily="18" charset="0"/>
                <a:cs typeface="Arial" panose="020B0604020202020204" pitchFamily="34" charset="0"/>
              </a:rPr>
              <a:t>parfaite : </a:t>
            </a:r>
            <a:r>
              <a:rPr lang="fr-FR" sz="1800" dirty="0">
                <a:solidFill>
                  <a:srgbClr val="35383D"/>
                </a:solidFill>
                <a:effectLst/>
                <a:latin typeface="+mj-lt"/>
                <a:ea typeface="Times New Roman" panose="02020603050405020304" pitchFamily="18" charset="0"/>
                <a:cs typeface="Arial" panose="020B0604020202020204" pitchFamily="34" charset="0"/>
              </a:rPr>
              <a:t>les lois du marché supposent que les conditions de réalisation de la concurrence pure et parfaite soient remplies.</a:t>
            </a:r>
            <a:endParaRPr lang="fr-FR" sz="1800" dirty="0">
              <a:effectLst/>
              <a:latin typeface="+mj-lt"/>
              <a:ea typeface="Calibri" panose="020F0502020204030204" pitchFamily="34" charset="0"/>
              <a:cs typeface="Times New Roman" panose="02020603050405020304" pitchFamily="18" charset="0"/>
            </a:endParaRPr>
          </a:p>
          <a:p>
            <a:pPr algn="just">
              <a:spcAft>
                <a:spcPts val="800"/>
              </a:spcAft>
            </a:pPr>
            <a:r>
              <a:rPr lang="fr-FR" sz="1800" dirty="0">
                <a:solidFill>
                  <a:srgbClr val="35383D"/>
                </a:solidFill>
                <a:effectLst/>
                <a:latin typeface="+mj-lt"/>
                <a:ea typeface="Times New Roman" panose="02020603050405020304" pitchFamily="18" charset="0"/>
                <a:cs typeface="Arial" panose="020B0604020202020204" pitchFamily="34" charset="0"/>
              </a:rPr>
              <a:t>La concurrence parfaite n’existe pas dans la réalité c’est un schéma idéal que les économistes ont tracé. </a:t>
            </a:r>
            <a:endParaRPr lang="fr-FR" sz="1800" dirty="0">
              <a:effectLst/>
              <a:latin typeface="+mj-lt"/>
              <a:ea typeface="Calibri" panose="020F0502020204030204" pitchFamily="34" charset="0"/>
              <a:cs typeface="Times New Roman" panose="02020603050405020304" pitchFamily="18" charset="0"/>
            </a:endParaRPr>
          </a:p>
          <a:p>
            <a:endParaRPr lang="fr-FR" dirty="0">
              <a:latin typeface="+mj-lt"/>
            </a:endParaRPr>
          </a:p>
          <a:p>
            <a:pPr marL="342900" lvl="1" indent="-342900"/>
            <a:endParaRPr lang="fr-FR" sz="1900" dirty="0">
              <a:latin typeface="+mj-lt"/>
            </a:endParaRPr>
          </a:p>
          <a:p>
            <a:pPr marL="457200" lvl="1" indent="0">
              <a:buNone/>
            </a:pPr>
            <a:endParaRPr lang="fr-FR" dirty="0">
              <a:latin typeface="+mj-lt"/>
            </a:endParaRPr>
          </a:p>
          <a:p>
            <a:pPr lvl="1"/>
            <a:endParaRPr lang="fr-FR" dirty="0">
              <a:latin typeface="+mj-lt"/>
            </a:endParaRPr>
          </a:p>
          <a:p>
            <a:pPr lvl="1"/>
            <a:endParaRPr lang="fr-FR" dirty="0">
              <a:latin typeface="+mj-lt"/>
            </a:endParaRPr>
          </a:p>
          <a:p>
            <a:endParaRPr lang="fr-FR" dirty="0">
              <a:latin typeface="+mj-lt"/>
            </a:endParaRPr>
          </a:p>
          <a:p>
            <a:endParaRPr lang="fr-FR" dirty="0">
              <a:latin typeface="+mj-lt"/>
            </a:endParaRPr>
          </a:p>
        </p:txBody>
      </p:sp>
      <p:pic>
        <p:nvPicPr>
          <p:cNvPr id="1028" name="Picture 4" descr="Comment évaluer le degré de concurrence sur un marché ? - myMaxicours">
            <a:extLst>
              <a:ext uri="{FF2B5EF4-FFF2-40B4-BE49-F238E27FC236}">
                <a16:creationId xmlns:a16="http://schemas.microsoft.com/office/drawing/2014/main" id="{C94E5E5F-0EF5-081E-E68B-00709FDCC2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1489" y="3113025"/>
            <a:ext cx="6476267" cy="3679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88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3- Concurrence</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fontScale="70000" lnSpcReduction="20000"/>
          </a:bodyPr>
          <a:lstStyle/>
          <a:p>
            <a:pPr algn="just">
              <a:lnSpc>
                <a:spcPct val="120000"/>
              </a:lnSpc>
              <a:spcAft>
                <a:spcPts val="800"/>
              </a:spcAft>
            </a:pPr>
            <a:r>
              <a:rPr lang="fr-FR" sz="2600" b="1" dirty="0">
                <a:solidFill>
                  <a:srgbClr val="35383D"/>
                </a:solidFill>
                <a:latin typeface="+mj-lt"/>
                <a:ea typeface="Times New Roman" panose="02020603050405020304" pitchFamily="18" charset="0"/>
                <a:cs typeface="Arial" panose="020B0604020202020204" pitchFamily="34" charset="0"/>
              </a:rPr>
              <a:t>Définition concurrence </a:t>
            </a:r>
            <a:r>
              <a:rPr lang="fr-FR" sz="2900" b="1" dirty="0">
                <a:solidFill>
                  <a:srgbClr val="35383D"/>
                </a:solidFill>
                <a:latin typeface="+mj-lt"/>
                <a:ea typeface="Times New Roman" panose="02020603050405020304" pitchFamily="18" charset="0"/>
                <a:cs typeface="Arial" panose="020B0604020202020204" pitchFamily="34" charset="0"/>
              </a:rPr>
              <a:t>: </a:t>
            </a:r>
            <a:r>
              <a:rPr lang="fr-FR" sz="2600" b="0" i="0" dirty="0">
                <a:solidFill>
                  <a:srgbClr val="4D5156"/>
                </a:solidFill>
                <a:effectLst/>
                <a:latin typeface="+mj-lt"/>
              </a:rPr>
              <a:t>rivalité entre plusieurs agents économiques pour acquérir des parts de marché sur un même marché, en vendant des biens identiques ou similaires. La concurrence est ainsi une compétition entre des producteurs, d'ordinaire des entreprises, pour capter la demande émanant des consommateurs.</a:t>
            </a:r>
            <a:endParaRPr lang="fr-FR" sz="2600" b="1" dirty="0">
              <a:solidFill>
                <a:srgbClr val="35383D"/>
              </a:solidFill>
              <a:latin typeface="+mj-lt"/>
              <a:ea typeface="Times New Roman" panose="02020603050405020304" pitchFamily="18" charset="0"/>
              <a:cs typeface="Arial" panose="020B0604020202020204" pitchFamily="34" charset="0"/>
            </a:endParaRPr>
          </a:p>
          <a:p>
            <a:pPr algn="just">
              <a:lnSpc>
                <a:spcPct val="120000"/>
              </a:lnSpc>
              <a:spcAft>
                <a:spcPts val="800"/>
              </a:spcAft>
            </a:pPr>
            <a:r>
              <a:rPr lang="fr-FR" sz="2600" b="1" dirty="0">
                <a:solidFill>
                  <a:srgbClr val="35383D"/>
                </a:solidFill>
                <a:latin typeface="+mj-lt"/>
                <a:ea typeface="Times New Roman" panose="02020603050405020304" pitchFamily="18" charset="0"/>
                <a:cs typeface="Arial" panose="020B0604020202020204" pitchFamily="34" charset="0"/>
              </a:rPr>
              <a:t>3 raisons à la concurrence </a:t>
            </a:r>
            <a:r>
              <a:rPr lang="fr-FR" sz="2600" b="1" dirty="0">
                <a:effectLst/>
                <a:latin typeface="+mj-lt"/>
                <a:ea typeface="Times New Roman" panose="02020603050405020304" pitchFamily="18" charset="0"/>
                <a:cs typeface="Times New Roman" panose="02020603050405020304" pitchFamily="18" charset="0"/>
              </a:rPr>
              <a:t>interentreprises</a:t>
            </a:r>
            <a:endParaRPr lang="fr-FR" sz="2600" b="1" dirty="0">
              <a:solidFill>
                <a:srgbClr val="35383D"/>
              </a:solidFill>
              <a:latin typeface="+mj-lt"/>
              <a:ea typeface="Times New Roman" panose="02020603050405020304" pitchFamily="18" charset="0"/>
              <a:cs typeface="Arial" panose="020B0604020202020204" pitchFamily="34" charset="0"/>
            </a:endParaRPr>
          </a:p>
          <a:p>
            <a:pPr lvl="1" indent="-342900" algn="just">
              <a:lnSpc>
                <a:spcPct val="120000"/>
              </a:lnSpc>
              <a:buFont typeface="Wingdings" panose="05000000000000000000" pitchFamily="2" charset="2"/>
              <a:buChar char=""/>
            </a:pPr>
            <a:r>
              <a:rPr lang="fr-FR" sz="2300" dirty="0">
                <a:effectLst/>
                <a:latin typeface="+mj-lt"/>
                <a:ea typeface="Times New Roman" panose="02020603050405020304" pitchFamily="18" charset="0"/>
                <a:cs typeface="Times New Roman" panose="02020603050405020304" pitchFamily="18" charset="0"/>
              </a:rPr>
              <a:t>Certaines activités ont peu de chances de se développer en situation de concurrence pure et parfaite. Certains secteurs demandent des investissements très lourds et peu rentables à court terme. Seul l'état est en mesure de procéder à de tels investissements.</a:t>
            </a:r>
          </a:p>
          <a:p>
            <a:pPr lvl="1" indent="-342900" algn="just">
              <a:lnSpc>
                <a:spcPct val="120000"/>
              </a:lnSpc>
              <a:buFont typeface="Wingdings" panose="05000000000000000000" pitchFamily="2" charset="2"/>
              <a:buChar char=""/>
            </a:pPr>
            <a:r>
              <a:rPr lang="fr-FR" sz="2300" dirty="0">
                <a:effectLst/>
                <a:latin typeface="+mj-lt"/>
                <a:ea typeface="Times New Roman" panose="02020603050405020304" pitchFamily="18" charset="0"/>
                <a:cs typeface="Times New Roman" panose="02020603050405020304" pitchFamily="18" charset="0"/>
              </a:rPr>
              <a:t>Ensuite, le nombre d'acheteurs ou de vendeurs est souvent réduit alors que l'atomicité des marchés suppose un très grand nombre d'offreurs et de demandeurs.</a:t>
            </a:r>
          </a:p>
          <a:p>
            <a:pPr lvl="1" indent="-342900" algn="just">
              <a:lnSpc>
                <a:spcPct val="120000"/>
              </a:lnSpc>
              <a:buFont typeface="Wingdings" panose="05000000000000000000" pitchFamily="2" charset="2"/>
              <a:buChar char=""/>
            </a:pPr>
            <a:r>
              <a:rPr lang="fr-FR" sz="2300" dirty="0">
                <a:effectLst/>
                <a:latin typeface="+mj-lt"/>
                <a:ea typeface="Times New Roman" panose="02020603050405020304" pitchFamily="18" charset="0"/>
                <a:cs typeface="Times New Roman" panose="02020603050405020304" pitchFamily="18" charset="0"/>
              </a:rPr>
              <a:t>Enfin, les produits sont de plus en plus différenciés et l'information coûte cher -- donc, les conditions d'homogénéité et de transparence des marchés ne peuvent être réalisées en pratique.</a:t>
            </a:r>
          </a:p>
          <a:p>
            <a:pPr marL="0" indent="0" algn="just">
              <a:lnSpc>
                <a:spcPct val="120000"/>
              </a:lnSpc>
              <a:buNone/>
            </a:pPr>
            <a:endParaRPr lang="fr-FR" sz="2300" dirty="0">
              <a:effectLst/>
              <a:latin typeface="+mj-lt"/>
              <a:ea typeface="Times New Roman" panose="02020603050405020304" pitchFamily="18" charset="0"/>
              <a:cs typeface="Times New Roman" panose="02020603050405020304" pitchFamily="18" charset="0"/>
            </a:endParaRPr>
          </a:p>
          <a:p>
            <a:pPr algn="just">
              <a:lnSpc>
                <a:spcPct val="120000"/>
              </a:lnSpc>
            </a:pPr>
            <a:endParaRPr lang="fr-FR" sz="1800" dirty="0">
              <a:effectLst/>
              <a:latin typeface="+mj-lt"/>
              <a:ea typeface="Times New Roman" panose="02020603050405020304" pitchFamily="18" charset="0"/>
              <a:cs typeface="Times New Roman" panose="02020603050405020304" pitchFamily="18" charset="0"/>
            </a:endParaRPr>
          </a:p>
          <a:p>
            <a:pPr>
              <a:lnSpc>
                <a:spcPct val="120000"/>
              </a:lnSpc>
            </a:pPr>
            <a:endParaRPr lang="fr-FR" dirty="0">
              <a:latin typeface="+mj-lt"/>
            </a:endParaRPr>
          </a:p>
          <a:p>
            <a:pPr marL="342900" lvl="1" indent="-342900">
              <a:lnSpc>
                <a:spcPct val="120000"/>
              </a:lnSpc>
            </a:pPr>
            <a:endParaRPr lang="fr-FR" sz="1900" dirty="0">
              <a:latin typeface="+mj-lt"/>
            </a:endParaRPr>
          </a:p>
          <a:p>
            <a:pPr marL="457200" lvl="1" indent="0">
              <a:lnSpc>
                <a:spcPct val="120000"/>
              </a:lnSpc>
              <a:buNone/>
            </a:pPr>
            <a:endParaRPr lang="fr-FR" dirty="0">
              <a:latin typeface="+mj-lt"/>
            </a:endParaRPr>
          </a:p>
          <a:p>
            <a:pPr lvl="1">
              <a:lnSpc>
                <a:spcPct val="120000"/>
              </a:lnSpc>
            </a:pPr>
            <a:endParaRPr lang="fr-FR" dirty="0">
              <a:latin typeface="+mj-lt"/>
            </a:endParaRPr>
          </a:p>
          <a:p>
            <a:pPr lvl="1">
              <a:lnSpc>
                <a:spcPct val="120000"/>
              </a:lnSpc>
            </a:pPr>
            <a:endParaRPr lang="fr-FR" dirty="0">
              <a:latin typeface="+mj-lt"/>
            </a:endParaRPr>
          </a:p>
          <a:p>
            <a:pPr>
              <a:lnSpc>
                <a:spcPct val="120000"/>
              </a:lnSpc>
            </a:pPr>
            <a:endParaRPr lang="fr-FR" dirty="0">
              <a:latin typeface="+mj-lt"/>
            </a:endParaRPr>
          </a:p>
          <a:p>
            <a:pPr>
              <a:lnSpc>
                <a:spcPct val="120000"/>
              </a:lnSpc>
            </a:pPr>
            <a:endParaRPr lang="fr-FR" dirty="0">
              <a:latin typeface="+mj-lt"/>
            </a:endParaRPr>
          </a:p>
        </p:txBody>
      </p:sp>
    </p:spTree>
    <p:extLst>
      <p:ext uri="{BB962C8B-B14F-4D97-AF65-F5344CB8AC3E}">
        <p14:creationId xmlns:p14="http://schemas.microsoft.com/office/powerpoint/2010/main" val="3382115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3- Concurrence</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639300" cy="5283200"/>
          </a:xfrm>
        </p:spPr>
        <p:txBody>
          <a:bodyPr>
            <a:normAutofit/>
          </a:bodyPr>
          <a:lstStyle/>
          <a:p>
            <a:pPr algn="just">
              <a:lnSpc>
                <a:spcPct val="120000"/>
              </a:lnSpc>
            </a:pPr>
            <a:r>
              <a:rPr lang="fr-FR" sz="2000" b="1" dirty="0">
                <a:solidFill>
                  <a:schemeClr val="tx1"/>
                </a:solidFill>
                <a:latin typeface="+mj-lt"/>
                <a:ea typeface="Times New Roman" panose="02020603050405020304" pitchFamily="18" charset="0"/>
                <a:cs typeface="Times New Roman" panose="02020603050405020304" pitchFamily="18" charset="0"/>
              </a:rPr>
              <a:t>5</a:t>
            </a:r>
            <a:r>
              <a:rPr lang="fr-FR" sz="2000" b="1" dirty="0">
                <a:solidFill>
                  <a:schemeClr val="tx1"/>
                </a:solidFill>
                <a:effectLst/>
                <a:latin typeface="+mj-lt"/>
                <a:ea typeface="Times New Roman" panose="02020603050405020304" pitchFamily="18" charset="0"/>
                <a:cs typeface="Times New Roman" panose="02020603050405020304" pitchFamily="18" charset="0"/>
              </a:rPr>
              <a:t> forces </a:t>
            </a:r>
            <a:r>
              <a:rPr lang="fr-FR" sz="2000" b="1" dirty="0">
                <a:solidFill>
                  <a:srgbClr val="35383D"/>
                </a:solidFill>
                <a:latin typeface="+mj-lt"/>
                <a:cs typeface="Arial" panose="020B0604020202020204" pitchFamily="34" charset="0"/>
              </a:rPr>
              <a:t>concurrentielles</a:t>
            </a:r>
            <a:r>
              <a:rPr lang="fr-FR" sz="2000" b="1" dirty="0">
                <a:solidFill>
                  <a:schemeClr val="tx1"/>
                </a:solidFill>
                <a:effectLst/>
                <a:latin typeface="+mj-lt"/>
                <a:ea typeface="Times New Roman" panose="02020603050405020304" pitchFamily="18" charset="0"/>
                <a:cs typeface="Times New Roman" panose="02020603050405020304" pitchFamily="18" charset="0"/>
              </a:rPr>
              <a:t> de </a:t>
            </a:r>
            <a:r>
              <a:rPr lang="fr-FR" sz="2000" b="1"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Michael Porter </a:t>
            </a:r>
          </a:p>
          <a:p>
            <a:pPr algn="r">
              <a:lnSpc>
                <a:spcPct val="120000"/>
              </a:lnSpc>
            </a:pPr>
            <a:endParaRPr lang="fr-FR" sz="1200" b="1" dirty="0">
              <a:solidFill>
                <a:schemeClr val="tx1"/>
              </a:solidFill>
              <a:latin typeface="Arial" panose="020B0604020202020204" pitchFamily="34" charset="0"/>
              <a:ea typeface="Times New Roman" panose="02020603050405020304" pitchFamily="18" charset="0"/>
              <a:cs typeface="Times New Roman" panose="02020603050405020304" pitchFamily="18" charset="0"/>
            </a:endParaRPr>
          </a:p>
          <a:p>
            <a:pPr algn="r">
              <a:lnSpc>
                <a:spcPct val="120000"/>
              </a:lnSpc>
            </a:pPr>
            <a:endParaRPr lang="fr-FR" sz="1200" b="1" dirty="0">
              <a:solidFill>
                <a:schemeClr val="tx1"/>
              </a:solidFill>
              <a:latin typeface="Arial" panose="020B0604020202020204" pitchFamily="34" charset="0"/>
              <a:ea typeface="Times New Roman" panose="02020603050405020304" pitchFamily="18" charset="0"/>
              <a:cs typeface="Times New Roman" panose="02020603050405020304" pitchFamily="18" charset="0"/>
            </a:endParaRPr>
          </a:p>
          <a:p>
            <a:pPr marL="0" indent="0" algn="r">
              <a:lnSpc>
                <a:spcPct val="120000"/>
              </a:lnSpc>
              <a:buNone/>
            </a:pPr>
            <a:endParaRPr lang="fr-FR" sz="1200" b="1" dirty="0">
              <a:solidFill>
                <a:schemeClr val="tx1"/>
              </a:solidFill>
              <a:latin typeface="Arial" panose="020B0604020202020204" pitchFamily="34" charset="0"/>
              <a:ea typeface="Times New Roman" panose="02020603050405020304" pitchFamily="18" charset="0"/>
              <a:cs typeface="Times New Roman" panose="02020603050405020304" pitchFamily="18" charset="0"/>
            </a:endParaRPr>
          </a:p>
          <a:p>
            <a:pPr algn="r">
              <a:buFont typeface="+mj-lt"/>
              <a:buAutoNum type="arabicPeriod"/>
            </a:pPr>
            <a:r>
              <a:rPr lang="fr-FR" sz="1400" dirty="0"/>
              <a:t>La </a:t>
            </a:r>
            <a:r>
              <a:rPr lang="fr-FR" sz="1400" b="1" dirty="0"/>
              <a:t>concurrence</a:t>
            </a:r>
            <a:r>
              <a:rPr lang="fr-FR" sz="1400" dirty="0"/>
              <a:t> sur le marché ...</a:t>
            </a:r>
          </a:p>
          <a:p>
            <a:pPr algn="r">
              <a:buFont typeface="+mj-lt"/>
              <a:buAutoNum type="arabicPeriod"/>
            </a:pPr>
            <a:r>
              <a:rPr lang="fr-FR" sz="1400" dirty="0"/>
              <a:t>La menace liée à l'arrivée de nouveaux </a:t>
            </a:r>
            <a:r>
              <a:rPr lang="fr-FR" sz="1400" b="1" dirty="0"/>
              <a:t>concurrents</a:t>
            </a:r>
            <a:r>
              <a:rPr lang="fr-FR" sz="1400" dirty="0"/>
              <a:t> sur le marché. ...</a:t>
            </a:r>
          </a:p>
          <a:p>
            <a:pPr algn="r">
              <a:buFont typeface="+mj-lt"/>
              <a:buAutoNum type="arabicPeriod"/>
            </a:pPr>
            <a:r>
              <a:rPr lang="fr-FR" sz="1400" dirty="0"/>
              <a:t>Le pouvoir des fournisseurs. ...</a:t>
            </a:r>
          </a:p>
          <a:p>
            <a:pPr algn="r">
              <a:buFont typeface="+mj-lt"/>
              <a:buAutoNum type="arabicPeriod"/>
            </a:pPr>
            <a:r>
              <a:rPr lang="fr-FR" sz="1400" dirty="0"/>
              <a:t>Le pouvoir de négociation des clients. ...</a:t>
            </a:r>
          </a:p>
          <a:p>
            <a:pPr algn="r">
              <a:buFont typeface="+mj-lt"/>
              <a:buAutoNum type="arabicPeriod"/>
            </a:pPr>
            <a:r>
              <a:rPr lang="fr-FR" sz="1400" dirty="0"/>
              <a:t>La menace des produits de substitution.</a:t>
            </a:r>
          </a:p>
          <a:p>
            <a:pPr algn="r">
              <a:lnSpc>
                <a:spcPct val="120000"/>
              </a:lnSpc>
              <a:buFont typeface="+mj-lt"/>
              <a:buAutoNum type="arabicPeriod"/>
            </a:pPr>
            <a:endParaRPr lang="fr-FR" sz="1400" dirty="0">
              <a:solidFill>
                <a:schemeClr val="tx1"/>
              </a:solidFill>
              <a:effectLst/>
              <a:latin typeface="+mj-lt"/>
              <a:ea typeface="Times New Roman" panose="02020603050405020304" pitchFamily="18" charset="0"/>
              <a:cs typeface="Times New Roman" panose="02020603050405020304" pitchFamily="18" charset="0"/>
            </a:endParaRPr>
          </a:p>
          <a:p>
            <a:pPr marL="228600" indent="-228600" algn="r">
              <a:lnSpc>
                <a:spcPct val="120000"/>
              </a:lnSpc>
              <a:buFont typeface="+mj-lt"/>
              <a:buAutoNum type="arabicPeriod"/>
            </a:pPr>
            <a:endParaRPr lang="fr-FR" sz="1600" dirty="0">
              <a:effectLst/>
              <a:latin typeface="+mj-lt"/>
              <a:ea typeface="Times New Roman" panose="02020603050405020304" pitchFamily="18" charset="0"/>
              <a:cs typeface="Times New Roman" panose="02020603050405020304" pitchFamily="18" charset="0"/>
            </a:endParaRPr>
          </a:p>
          <a:p>
            <a:pPr>
              <a:lnSpc>
                <a:spcPct val="120000"/>
              </a:lnSpc>
              <a:buFont typeface="+mj-lt"/>
              <a:buAutoNum type="arabicPeriod"/>
            </a:pPr>
            <a:endParaRPr lang="fr-FR" sz="1600" dirty="0">
              <a:latin typeface="+mj-lt"/>
            </a:endParaRPr>
          </a:p>
          <a:p>
            <a:pPr marL="342900" lvl="1" indent="-342900">
              <a:lnSpc>
                <a:spcPct val="120000"/>
              </a:lnSpc>
            </a:pPr>
            <a:endParaRPr lang="fr-FR" sz="1900" dirty="0">
              <a:latin typeface="+mj-lt"/>
            </a:endParaRPr>
          </a:p>
          <a:p>
            <a:pPr marL="457200" lvl="1" indent="0">
              <a:lnSpc>
                <a:spcPct val="120000"/>
              </a:lnSpc>
              <a:buNone/>
            </a:pPr>
            <a:endParaRPr lang="fr-FR" dirty="0">
              <a:latin typeface="+mj-lt"/>
            </a:endParaRPr>
          </a:p>
          <a:p>
            <a:pPr lvl="1">
              <a:lnSpc>
                <a:spcPct val="120000"/>
              </a:lnSpc>
            </a:pPr>
            <a:endParaRPr lang="fr-FR" dirty="0">
              <a:latin typeface="+mj-lt"/>
            </a:endParaRPr>
          </a:p>
          <a:p>
            <a:pPr lvl="1">
              <a:lnSpc>
                <a:spcPct val="120000"/>
              </a:lnSpc>
            </a:pPr>
            <a:endParaRPr lang="fr-FR" dirty="0">
              <a:latin typeface="+mj-lt"/>
            </a:endParaRPr>
          </a:p>
          <a:p>
            <a:pPr>
              <a:lnSpc>
                <a:spcPct val="120000"/>
              </a:lnSpc>
            </a:pPr>
            <a:endParaRPr lang="fr-FR" dirty="0">
              <a:latin typeface="+mj-lt"/>
            </a:endParaRPr>
          </a:p>
          <a:p>
            <a:pPr>
              <a:lnSpc>
                <a:spcPct val="120000"/>
              </a:lnSpc>
            </a:pPr>
            <a:endParaRPr lang="fr-FR" dirty="0">
              <a:latin typeface="+mj-lt"/>
            </a:endParaRPr>
          </a:p>
        </p:txBody>
      </p:sp>
      <p:pic>
        <p:nvPicPr>
          <p:cNvPr id="5" name="Image 4" descr="Une image contenant texte, capture d’écran, Police, cercle&#10;&#10;Description générée automatiquement">
            <a:extLst>
              <a:ext uri="{FF2B5EF4-FFF2-40B4-BE49-F238E27FC236}">
                <a16:creationId xmlns:a16="http://schemas.microsoft.com/office/drawing/2014/main" id="{4DEFC3D0-DB93-17FE-90B0-C6EF06D669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 y="2024628"/>
            <a:ext cx="4950961" cy="4599443"/>
          </a:xfrm>
          <a:prstGeom prst="rect">
            <a:avLst/>
          </a:prstGeom>
        </p:spPr>
      </p:pic>
    </p:spTree>
    <p:extLst>
      <p:ext uri="{BB962C8B-B14F-4D97-AF65-F5344CB8AC3E}">
        <p14:creationId xmlns:p14="http://schemas.microsoft.com/office/powerpoint/2010/main" val="934314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3- Concurrence</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pPr algn="just">
              <a:lnSpc>
                <a:spcPct val="120000"/>
              </a:lnSpc>
              <a:spcAft>
                <a:spcPts val="800"/>
              </a:spcAft>
            </a:pPr>
            <a:r>
              <a:rPr lang="fr-FR" sz="2000" b="1" dirty="0">
                <a:solidFill>
                  <a:srgbClr val="35383D"/>
                </a:solidFill>
                <a:latin typeface="+mj-lt"/>
                <a:ea typeface="Times New Roman" panose="02020603050405020304" pitchFamily="18" charset="0"/>
                <a:cs typeface="Arial" panose="020B0604020202020204" pitchFamily="34" charset="0"/>
              </a:rPr>
              <a:t>Définition compétitivité : </a:t>
            </a:r>
            <a:r>
              <a:rPr lang="fr-FR" sz="2000" dirty="0">
                <a:latin typeface="+mj-lt"/>
                <a:cs typeface="Times New Roman" panose="02020603050405020304" pitchFamily="18" charset="0"/>
              </a:rPr>
              <a:t>capacité d'une entreprise, d'un secteur économique, d'un territoire voire d'un État, à faire face à la concurrence et à accroître ses parts de marché. La compétitivité renvoie souvent à la capacité à vendre des biens ou services marchands, ou encore à attirer des investissements. </a:t>
            </a:r>
          </a:p>
          <a:p>
            <a:pPr algn="just">
              <a:lnSpc>
                <a:spcPct val="120000"/>
              </a:lnSpc>
              <a:spcAft>
                <a:spcPts val="800"/>
              </a:spcAft>
            </a:pPr>
            <a:r>
              <a:rPr lang="fr-FR" sz="2000" b="1" dirty="0">
                <a:latin typeface="+mj-lt"/>
                <a:cs typeface="Times New Roman" panose="02020603050405020304" pitchFamily="18" charset="0"/>
              </a:rPr>
              <a:t>Compétitivité prix : </a:t>
            </a:r>
            <a:r>
              <a:rPr lang="fr-FR" sz="2000" dirty="0">
                <a:latin typeface="+mj-lt"/>
                <a:cs typeface="Times New Roman" panose="02020603050405020304" pitchFamily="18" charset="0"/>
              </a:rPr>
              <a:t>capacité à produire des biens et des services à des prix inférieurs à ceux des concurrents pour une qualité équivalente</a:t>
            </a:r>
          </a:p>
          <a:p>
            <a:pPr algn="just">
              <a:lnSpc>
                <a:spcPct val="120000"/>
              </a:lnSpc>
              <a:spcAft>
                <a:spcPts val="800"/>
              </a:spcAft>
            </a:pPr>
            <a:r>
              <a:rPr lang="fr-FR" sz="2000" b="1" dirty="0">
                <a:latin typeface="+mj-lt"/>
                <a:cs typeface="Times New Roman" panose="02020603050405020304" pitchFamily="18" charset="0"/>
              </a:rPr>
              <a:t>Compétitivité hors-prix : </a:t>
            </a:r>
            <a:r>
              <a:rPr lang="fr-FR" sz="2000" dirty="0">
                <a:latin typeface="+mj-lt"/>
                <a:cs typeface="Times New Roman" panose="02020603050405020304" pitchFamily="18" charset="0"/>
              </a:rPr>
              <a:t>capacité à imposer ses produits ou services indépendamment de leur prix. Ce type de compétitivité fait intervenir la qualité, l'image de marque ou le mode de commercialisation</a:t>
            </a:r>
            <a:r>
              <a:rPr lang="fr-FR" sz="2000" b="0" i="0" dirty="0">
                <a:solidFill>
                  <a:srgbClr val="4D5156"/>
                </a:solidFill>
                <a:effectLst/>
                <a:latin typeface="Google Sans"/>
              </a:rPr>
              <a:t>.</a:t>
            </a:r>
            <a:endParaRPr lang="fr-FR" sz="2000" dirty="0">
              <a:latin typeface="+mj-lt"/>
            </a:endParaRPr>
          </a:p>
          <a:p>
            <a:pPr lvl="1">
              <a:lnSpc>
                <a:spcPct val="120000"/>
              </a:lnSpc>
            </a:pPr>
            <a:endParaRPr lang="fr-FR" sz="2000" dirty="0">
              <a:latin typeface="+mj-lt"/>
            </a:endParaRPr>
          </a:p>
          <a:p>
            <a:pPr>
              <a:lnSpc>
                <a:spcPct val="120000"/>
              </a:lnSpc>
            </a:pPr>
            <a:endParaRPr lang="fr-FR" sz="2000" dirty="0">
              <a:latin typeface="+mj-lt"/>
            </a:endParaRPr>
          </a:p>
          <a:p>
            <a:pPr>
              <a:lnSpc>
                <a:spcPct val="120000"/>
              </a:lnSpc>
            </a:pPr>
            <a:endParaRPr lang="fr-FR" sz="2000" dirty="0">
              <a:latin typeface="+mj-lt"/>
            </a:endParaRPr>
          </a:p>
        </p:txBody>
      </p:sp>
    </p:spTree>
    <p:extLst>
      <p:ext uri="{BB962C8B-B14F-4D97-AF65-F5344CB8AC3E}">
        <p14:creationId xmlns:p14="http://schemas.microsoft.com/office/powerpoint/2010/main" val="2005493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a:xfrm>
            <a:off x="2589212" y="3530129"/>
            <a:ext cx="8915399" cy="2736200"/>
          </a:xfrm>
        </p:spPr>
        <p:txBody>
          <a:bodyPr>
            <a:noAutofit/>
          </a:bodyPr>
          <a:lstStyle/>
          <a:p>
            <a:r>
              <a:rPr lang="fr-FR" sz="2800" b="1" dirty="0"/>
              <a:t>4- Défaillance du marché : </a:t>
            </a:r>
          </a:p>
          <a:p>
            <a:r>
              <a:rPr lang="fr-FR" sz="1800" b="1" dirty="0"/>
              <a:t>	</a:t>
            </a:r>
            <a:r>
              <a:rPr lang="fr-FR" b="1" dirty="0">
                <a:solidFill>
                  <a:schemeClr val="tx1"/>
                </a:solidFill>
              </a:rPr>
              <a:t>4.1 - Coopération entre entreprises</a:t>
            </a:r>
          </a:p>
          <a:p>
            <a:r>
              <a:rPr lang="fr-FR" b="1" dirty="0">
                <a:solidFill>
                  <a:schemeClr val="tx1"/>
                </a:solidFill>
              </a:rPr>
              <a:t>	4.2 - Barrières à l'entrée</a:t>
            </a:r>
          </a:p>
        </p:txBody>
      </p:sp>
    </p:spTree>
    <p:extLst>
      <p:ext uri="{BB962C8B-B14F-4D97-AF65-F5344CB8AC3E}">
        <p14:creationId xmlns:p14="http://schemas.microsoft.com/office/powerpoint/2010/main" val="16005602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B258D2B-6AC3-4B3A-A87C-FD7E65178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Image 4" descr="Réunion de personnes dans un bureau à aire ouverte">
            <a:extLst>
              <a:ext uri="{FF2B5EF4-FFF2-40B4-BE49-F238E27FC236}">
                <a16:creationId xmlns:a16="http://schemas.microsoft.com/office/drawing/2014/main" id="{3BFEB5CE-5390-A377-3097-774FBF161017}"/>
              </a:ext>
            </a:extLst>
          </p:cNvPr>
          <p:cNvPicPr>
            <a:picLocks noChangeAspect="1"/>
          </p:cNvPicPr>
          <p:nvPr/>
        </p:nvPicPr>
        <p:blipFill rotWithShape="1">
          <a:blip r:embed="rId2">
            <a:extLst>
              <a:ext uri="{28A0092B-C50C-407E-A947-70E740481C1C}">
                <a14:useLocalDpi xmlns:a14="http://schemas.microsoft.com/office/drawing/2010/main" val="0"/>
              </a:ext>
            </a:extLst>
          </a:blip>
          <a:srcRect l="18739" r="7537" b="-1"/>
          <a:stretch/>
        </p:blipFill>
        <p:spPr>
          <a:xfrm>
            <a:off x="1" y="10"/>
            <a:ext cx="7574440" cy="6857990"/>
          </a:xfrm>
          <a:prstGeom prst="rect">
            <a:avLst/>
          </a:prstGeom>
        </p:spPr>
      </p:pic>
      <p:sp>
        <p:nvSpPr>
          <p:cNvPr id="21" name="Freeform 5">
            <a:extLst>
              <a:ext uri="{FF2B5EF4-FFF2-40B4-BE49-F238E27FC236}">
                <a16:creationId xmlns:a16="http://schemas.microsoft.com/office/drawing/2014/main" id="{8D55DD8B-9BF9-4B91-A22D-2D3F2AEFF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674843BE-EB7F-6A91-3146-04E54CB42BA6}"/>
              </a:ext>
            </a:extLst>
          </p:cNvPr>
          <p:cNvSpPr>
            <a:spLocks noGrp="1"/>
          </p:cNvSpPr>
          <p:nvPr>
            <p:ph type="title"/>
          </p:nvPr>
        </p:nvSpPr>
        <p:spPr>
          <a:xfrm>
            <a:off x="541867" y="787400"/>
            <a:ext cx="7145866" cy="778933"/>
          </a:xfrm>
        </p:spPr>
        <p:txBody>
          <a:bodyPr anchor="ctr">
            <a:normAutofit/>
          </a:bodyPr>
          <a:lstStyle/>
          <a:p>
            <a:r>
              <a:rPr lang="fr-FR" sz="3200" b="1">
                <a:solidFill>
                  <a:srgbClr val="FEFFFF"/>
                </a:solidFill>
              </a:rPr>
              <a:t>NOS OBJECTIFS</a:t>
            </a:r>
          </a:p>
        </p:txBody>
      </p:sp>
      <p:sp>
        <p:nvSpPr>
          <p:cNvPr id="3" name="Espace réservé du contenu 2">
            <a:extLst>
              <a:ext uri="{FF2B5EF4-FFF2-40B4-BE49-F238E27FC236}">
                <a16:creationId xmlns:a16="http://schemas.microsoft.com/office/drawing/2014/main" id="{C256CDFF-7226-DFCC-75D5-90CB6B0A7AFE}"/>
              </a:ext>
            </a:extLst>
          </p:cNvPr>
          <p:cNvSpPr>
            <a:spLocks noGrp="1"/>
          </p:cNvSpPr>
          <p:nvPr>
            <p:ph idx="1"/>
          </p:nvPr>
        </p:nvSpPr>
        <p:spPr>
          <a:xfrm>
            <a:off x="7687734" y="1855923"/>
            <a:ext cx="4340144" cy="4840332"/>
          </a:xfrm>
        </p:spPr>
        <p:txBody>
          <a:bodyPr>
            <a:noAutofit/>
          </a:bodyPr>
          <a:lstStyle/>
          <a:p>
            <a:pPr>
              <a:lnSpc>
                <a:spcPct val="90000"/>
              </a:lnSpc>
            </a:pPr>
            <a:r>
              <a:rPr lang="fr-FR" sz="1600" b="1" dirty="0">
                <a:solidFill>
                  <a:schemeClr val="tx1">
                    <a:lumMod val="95000"/>
                    <a:lumOff val="5000"/>
                  </a:schemeClr>
                </a:solidFill>
              </a:rPr>
              <a:t>Construire une culture partagée, mieux comprendre les enjeux de l’entreprise  </a:t>
            </a:r>
          </a:p>
          <a:p>
            <a:pPr>
              <a:lnSpc>
                <a:spcPct val="90000"/>
              </a:lnSpc>
            </a:pPr>
            <a:r>
              <a:rPr lang="fr-FR" sz="1600" b="1" dirty="0">
                <a:solidFill>
                  <a:schemeClr val="tx1">
                    <a:lumMod val="95000"/>
                    <a:lumOff val="5000"/>
                  </a:schemeClr>
                </a:solidFill>
              </a:rPr>
              <a:t>Créer des liens entre les 3 champs disciplinaires </a:t>
            </a:r>
          </a:p>
          <a:p>
            <a:pPr>
              <a:lnSpc>
                <a:spcPct val="90000"/>
              </a:lnSpc>
            </a:pPr>
            <a:r>
              <a:rPr lang="fr-FR" sz="1600" b="1" dirty="0">
                <a:solidFill>
                  <a:schemeClr val="tx1">
                    <a:lumMod val="95000"/>
                    <a:lumOff val="5000"/>
                  </a:schemeClr>
                </a:solidFill>
              </a:rPr>
              <a:t>Comprendre les enjeux et les défis auxquels doivent répondre les entreprises </a:t>
            </a:r>
          </a:p>
          <a:p>
            <a:pPr>
              <a:lnSpc>
                <a:spcPct val="90000"/>
              </a:lnSpc>
            </a:pPr>
            <a:r>
              <a:rPr lang="fr-FR" sz="1600" b="1" dirty="0">
                <a:solidFill>
                  <a:schemeClr val="tx1">
                    <a:lumMod val="95000"/>
                    <a:lumOff val="5000"/>
                  </a:schemeClr>
                </a:solidFill>
              </a:rPr>
              <a:t>S’approprier le cadre économique, juridique et managérial de son activité professionnelle </a:t>
            </a:r>
          </a:p>
          <a:p>
            <a:pPr>
              <a:lnSpc>
                <a:spcPct val="90000"/>
              </a:lnSpc>
            </a:pPr>
            <a:r>
              <a:rPr lang="fr-FR" sz="1600" b="1" dirty="0">
                <a:solidFill>
                  <a:schemeClr val="tx1">
                    <a:lumMod val="95000"/>
                    <a:lumOff val="5000"/>
                  </a:schemeClr>
                </a:solidFill>
              </a:rPr>
              <a:t>Intégrer les dimensions économiques, juridiques et managériales dans les compétences professionnelles </a:t>
            </a:r>
          </a:p>
          <a:p>
            <a:pPr>
              <a:lnSpc>
                <a:spcPct val="90000"/>
              </a:lnSpc>
            </a:pPr>
            <a:r>
              <a:rPr lang="fr-FR" sz="1600" b="1" dirty="0">
                <a:solidFill>
                  <a:schemeClr val="tx1">
                    <a:lumMod val="95000"/>
                    <a:lumOff val="5000"/>
                  </a:schemeClr>
                </a:solidFill>
              </a:rPr>
              <a:t>Rendre les étudiants acteurs de leurs apprentissages</a:t>
            </a:r>
          </a:p>
        </p:txBody>
      </p:sp>
    </p:spTree>
    <p:extLst>
      <p:ext uri="{BB962C8B-B14F-4D97-AF65-F5344CB8AC3E}">
        <p14:creationId xmlns:p14="http://schemas.microsoft.com/office/powerpoint/2010/main" val="3888993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4.1 - Coopération entre entreprises</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r>
              <a:rPr lang="fr-FR" b="1" dirty="0">
                <a:effectLst/>
                <a:latin typeface="+mj-lt"/>
                <a:ea typeface="Times New Roman" panose="02020603050405020304" pitchFamily="18" charset="0"/>
                <a:cs typeface="Times New Roman" panose="02020603050405020304" pitchFamily="18" charset="0"/>
              </a:rPr>
              <a:t>Définition </a:t>
            </a:r>
            <a:r>
              <a:rPr lang="fr-FR" b="1" dirty="0">
                <a:latin typeface="+mj-lt"/>
                <a:ea typeface="Times New Roman" panose="02020603050405020304" pitchFamily="18" charset="0"/>
                <a:cs typeface="Times New Roman" panose="02020603050405020304" pitchFamily="18" charset="0"/>
              </a:rPr>
              <a:t>coopération </a:t>
            </a:r>
            <a:r>
              <a:rPr lang="fr-FR" dirty="0">
                <a:latin typeface="+mj-lt"/>
                <a:ea typeface="Times New Roman" panose="02020603050405020304" pitchFamily="18" charset="0"/>
                <a:cs typeface="Times New Roman" panose="02020603050405020304" pitchFamily="18" charset="0"/>
              </a:rPr>
              <a:t>: </a:t>
            </a:r>
            <a:r>
              <a:rPr lang="fr-FR" dirty="0">
                <a:effectLst/>
                <a:latin typeface="+mj-lt"/>
                <a:ea typeface="Times New Roman" panose="02020603050405020304" pitchFamily="18" charset="0"/>
                <a:cs typeface="Times New Roman" panose="02020603050405020304" pitchFamily="18" charset="0"/>
              </a:rPr>
              <a:t>2 ou plusieurs entreprises peuvent mettre leurs moyens en commun pour mieux maîtriser un marché où se diversifier.</a:t>
            </a:r>
          </a:p>
          <a:p>
            <a:pPr lvl="1"/>
            <a:r>
              <a:rPr lang="fr-FR" dirty="0">
                <a:effectLst/>
                <a:latin typeface="+mj-lt"/>
                <a:ea typeface="Times New Roman" panose="02020603050405020304" pitchFamily="18" charset="0"/>
                <a:cs typeface="Times New Roman" panose="02020603050405020304" pitchFamily="18" charset="0"/>
              </a:rPr>
              <a:t>On constate par exemple que de plus en plus d'entreprises appartiennent à un groupe. </a:t>
            </a:r>
          </a:p>
          <a:p>
            <a:pPr lvl="1"/>
            <a:r>
              <a:rPr lang="fr-FR" dirty="0">
                <a:effectLst/>
                <a:latin typeface="+mj-lt"/>
                <a:ea typeface="Times New Roman" panose="02020603050405020304" pitchFamily="18" charset="0"/>
                <a:cs typeface="Times New Roman" panose="02020603050405020304" pitchFamily="18" charset="0"/>
              </a:rPr>
              <a:t>En France + de 1800 groupes employant environ 40 % des effectifs salariés du secteur privé.</a:t>
            </a:r>
          </a:p>
          <a:p>
            <a:pPr lvl="1"/>
            <a:r>
              <a:rPr lang="fr-FR" dirty="0">
                <a:effectLst/>
                <a:latin typeface="+mj-lt"/>
                <a:ea typeface="Times New Roman" panose="02020603050405020304" pitchFamily="18" charset="0"/>
                <a:cs typeface="Times New Roman" panose="02020603050405020304" pitchFamily="18" charset="0"/>
              </a:rPr>
              <a:t>Très souvent, les associations et les regroupements réunissent des sociétés concurrentes ayant le même marché et la même activité. </a:t>
            </a:r>
          </a:p>
          <a:p>
            <a:pPr lvl="1"/>
            <a:r>
              <a:rPr lang="fr-FR" dirty="0">
                <a:effectLst/>
                <a:latin typeface="+mj-lt"/>
                <a:ea typeface="Times New Roman" panose="02020603050405020304" pitchFamily="18" charset="0"/>
                <a:cs typeface="Times New Roman" panose="02020603050405020304" pitchFamily="18" charset="0"/>
              </a:rPr>
              <a:t>Toutes ces stratégies ont pour objectif de procéder à un partage du marché ou d’augmenter les parts de marché.</a:t>
            </a:r>
          </a:p>
          <a:p>
            <a:pPr lvl="1"/>
            <a:endParaRPr lang="fr-FR" dirty="0">
              <a:latin typeface="+mj-lt"/>
              <a:ea typeface="Times New Roman" panose="02020603050405020304" pitchFamily="18" charset="0"/>
              <a:cs typeface="Times New Roman" panose="02020603050405020304" pitchFamily="18" charset="0"/>
            </a:endParaRPr>
          </a:p>
          <a:p>
            <a:r>
              <a:rPr lang="fr-FR" sz="1800" b="1" dirty="0">
                <a:effectLst/>
                <a:latin typeface="+mj-lt"/>
                <a:ea typeface="Times New Roman" panose="02020603050405020304" pitchFamily="18" charset="0"/>
                <a:cs typeface="Times New Roman" panose="02020603050405020304" pitchFamily="18" charset="0"/>
              </a:rPr>
              <a:t>Pourquoi coopérer ?</a:t>
            </a:r>
          </a:p>
          <a:p>
            <a:r>
              <a:rPr lang="fr-FR" dirty="0">
                <a:latin typeface="+mj-lt"/>
                <a:ea typeface="Times New Roman" panose="02020603050405020304" pitchFamily="18" charset="0"/>
                <a:cs typeface="Times New Roman" panose="02020603050405020304" pitchFamily="18" charset="0"/>
              </a:rPr>
              <a:t> </a:t>
            </a:r>
            <a:r>
              <a:rPr lang="fr-FR" dirty="0">
                <a:effectLst/>
                <a:latin typeface="+mj-lt"/>
                <a:ea typeface="Times New Roman" panose="02020603050405020304" pitchFamily="18" charset="0"/>
                <a:cs typeface="Times New Roman" panose="02020603050405020304" pitchFamily="18" charset="0"/>
              </a:rPr>
              <a:t>Mutualis</a:t>
            </a:r>
            <a:r>
              <a:rPr lang="fr-FR" dirty="0">
                <a:latin typeface="+mj-lt"/>
                <a:ea typeface="Times New Roman" panose="02020603050405020304" pitchFamily="18" charset="0"/>
                <a:cs typeface="Times New Roman" panose="02020603050405020304" pitchFamily="18" charset="0"/>
              </a:rPr>
              <a:t>er savoir-faire, mise en commun de moyen</a:t>
            </a:r>
          </a:p>
          <a:p>
            <a:r>
              <a:rPr lang="fr-FR" dirty="0">
                <a:effectLst/>
                <a:latin typeface="+mj-lt"/>
                <a:ea typeface="Times New Roman" panose="02020603050405020304" pitchFamily="18" charset="0"/>
                <a:cs typeface="Times New Roman" panose="02020603050405020304" pitchFamily="18" charset="0"/>
              </a:rPr>
              <a:t>Atteindre taille critique</a:t>
            </a:r>
          </a:p>
          <a:p>
            <a:r>
              <a:rPr lang="fr-FR" dirty="0">
                <a:latin typeface="+mj-lt"/>
                <a:ea typeface="Times New Roman" panose="02020603050405020304" pitchFamily="18" charset="0"/>
                <a:cs typeface="Times New Roman" panose="02020603050405020304" pitchFamily="18" charset="0"/>
              </a:rPr>
              <a:t>Pénétrer marché étranger</a:t>
            </a:r>
          </a:p>
          <a:p>
            <a:pPr lvl="1"/>
            <a:endParaRPr lang="fr-FR" dirty="0">
              <a:effectLst/>
              <a:latin typeface="+mj-lt"/>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1868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4.1- Coopération entre entreprises</a:t>
            </a:r>
            <a:endParaRPr lang="fr-FR" dirty="0"/>
          </a:p>
        </p:txBody>
      </p:sp>
      <p:graphicFrame>
        <p:nvGraphicFramePr>
          <p:cNvPr id="8" name="Tableau 7">
            <a:extLst>
              <a:ext uri="{FF2B5EF4-FFF2-40B4-BE49-F238E27FC236}">
                <a16:creationId xmlns:a16="http://schemas.microsoft.com/office/drawing/2014/main" id="{D7C962DD-6D98-B3F7-1931-8FAD2F57F06E}"/>
              </a:ext>
            </a:extLst>
          </p:cNvPr>
          <p:cNvGraphicFramePr>
            <a:graphicFrameLocks noGrp="1"/>
          </p:cNvGraphicFramePr>
          <p:nvPr>
            <p:extLst>
              <p:ext uri="{D42A27DB-BD31-4B8C-83A1-F6EECF244321}">
                <p14:modId xmlns:p14="http://schemas.microsoft.com/office/powerpoint/2010/main" val="4111292408"/>
              </p:ext>
            </p:extLst>
          </p:nvPr>
        </p:nvGraphicFramePr>
        <p:xfrm>
          <a:off x="1473201" y="2535766"/>
          <a:ext cx="9428955" cy="2489200"/>
        </p:xfrm>
        <a:graphic>
          <a:graphicData uri="http://schemas.openxmlformats.org/drawingml/2006/table">
            <a:tbl>
              <a:tblPr firstRow="1" bandRow="1">
                <a:tableStyleId>{5C22544A-7EE6-4342-B048-85BDC9FD1C3A}</a:tableStyleId>
              </a:tblPr>
              <a:tblGrid>
                <a:gridCol w="3142985">
                  <a:extLst>
                    <a:ext uri="{9D8B030D-6E8A-4147-A177-3AD203B41FA5}">
                      <a16:colId xmlns:a16="http://schemas.microsoft.com/office/drawing/2014/main" val="372248106"/>
                    </a:ext>
                  </a:extLst>
                </a:gridCol>
                <a:gridCol w="3142985">
                  <a:extLst>
                    <a:ext uri="{9D8B030D-6E8A-4147-A177-3AD203B41FA5}">
                      <a16:colId xmlns:a16="http://schemas.microsoft.com/office/drawing/2014/main" val="2523574722"/>
                    </a:ext>
                  </a:extLst>
                </a:gridCol>
                <a:gridCol w="3142985">
                  <a:extLst>
                    <a:ext uri="{9D8B030D-6E8A-4147-A177-3AD203B41FA5}">
                      <a16:colId xmlns:a16="http://schemas.microsoft.com/office/drawing/2014/main" val="129397719"/>
                    </a:ext>
                  </a:extLst>
                </a:gridCol>
              </a:tblGrid>
              <a:tr h="370840">
                <a:tc>
                  <a:txBody>
                    <a:bodyPr/>
                    <a:lstStyle/>
                    <a:p>
                      <a:pPr algn="ctr"/>
                      <a:r>
                        <a:rPr lang="fr-FR" dirty="0"/>
                        <a:t>Stratégies d’impartition - Alliance</a:t>
                      </a:r>
                    </a:p>
                  </a:txBody>
                  <a:tcPr/>
                </a:tc>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fr-FR" dirty="0"/>
                        <a:t>Stratégies intégration</a:t>
                      </a:r>
                    </a:p>
                  </a:txBody>
                  <a:tcPr/>
                </a:tc>
                <a:tc hMerge="1">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fr-FR" dirty="0"/>
                    </a:p>
                  </a:txBody>
                  <a:tcPr/>
                </a:tc>
                <a:extLst>
                  <a:ext uri="{0D108BD9-81ED-4DB2-BD59-A6C34878D82A}">
                    <a16:rowId xmlns:a16="http://schemas.microsoft.com/office/drawing/2014/main" val="4067876338"/>
                  </a:ext>
                </a:extLst>
              </a:tr>
              <a:tr h="370840">
                <a:tc>
                  <a:txBody>
                    <a:bodyPr/>
                    <a:lstStyle/>
                    <a:p>
                      <a:r>
                        <a:rPr lang="fr-FR" dirty="0"/>
                        <a:t>Franchise</a:t>
                      </a:r>
                    </a:p>
                  </a:txBody>
                  <a:tcPr/>
                </a:tc>
                <a:tc>
                  <a:txBody>
                    <a:bodyPr/>
                    <a:lstStyle/>
                    <a:p>
                      <a:pPr algn="ctr"/>
                      <a:r>
                        <a:rPr lang="fr-FR" b="1" i="1" dirty="0"/>
                        <a:t>Type Patrimonial</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fr-FR" b="1" i="1" dirty="0"/>
                        <a:t>Type Financier</a:t>
                      </a:r>
                    </a:p>
                  </a:txBody>
                  <a:tcPr/>
                </a:tc>
                <a:extLst>
                  <a:ext uri="{0D108BD9-81ED-4DB2-BD59-A6C34878D82A}">
                    <a16:rowId xmlns:a16="http://schemas.microsoft.com/office/drawing/2014/main" val="1426710047"/>
                  </a:ext>
                </a:extLst>
              </a:tr>
              <a:tr h="0">
                <a:tc>
                  <a:txBody>
                    <a:bodyPr/>
                    <a:lstStyle/>
                    <a:p>
                      <a:r>
                        <a:rPr lang="fr-FR" dirty="0"/>
                        <a:t>Sous-traitance</a:t>
                      </a:r>
                    </a:p>
                  </a:txBody>
                  <a:tcPr/>
                </a:tc>
                <a:tc>
                  <a:txBody>
                    <a:bodyPr/>
                    <a:lstStyle/>
                    <a:p>
                      <a:r>
                        <a:rPr lang="fr-FR" dirty="0"/>
                        <a:t>Fusion</a:t>
                      </a:r>
                    </a:p>
                  </a:txBody>
                  <a:tcPr/>
                </a:tc>
                <a:tc>
                  <a:txBody>
                    <a:bodyPr/>
                    <a:lstStyle/>
                    <a:p>
                      <a:r>
                        <a:rPr lang="fr-FR" dirty="0"/>
                        <a:t>Prise de participation</a:t>
                      </a:r>
                    </a:p>
                  </a:txBody>
                  <a:tcPr/>
                </a:tc>
                <a:extLst>
                  <a:ext uri="{0D108BD9-81ED-4DB2-BD59-A6C34878D82A}">
                    <a16:rowId xmlns:a16="http://schemas.microsoft.com/office/drawing/2014/main" val="2563048635"/>
                  </a:ext>
                </a:extLst>
              </a:tr>
              <a:tr h="370840">
                <a:tc>
                  <a:txBody>
                    <a:bodyPr/>
                    <a:lstStyle/>
                    <a:p>
                      <a:r>
                        <a:rPr lang="fr-FR" dirty="0"/>
                        <a:t>Concession, agrément</a:t>
                      </a:r>
                    </a:p>
                  </a:txBody>
                  <a:tcPr/>
                </a:tc>
                <a:tc>
                  <a:txBody>
                    <a:bodyPr/>
                    <a:lstStyle/>
                    <a:p>
                      <a:r>
                        <a:rPr lang="fr-FR" dirty="0"/>
                        <a:t>Fusion-absorption</a:t>
                      </a:r>
                    </a:p>
                  </a:txBody>
                  <a:tcPr/>
                </a:tc>
                <a:tc>
                  <a:txBody>
                    <a:bodyPr/>
                    <a:lstStyle/>
                    <a:p>
                      <a:r>
                        <a:rPr lang="fr-FR" dirty="0"/>
                        <a:t>Prise de contrôle</a:t>
                      </a:r>
                    </a:p>
                  </a:txBody>
                  <a:tcPr/>
                </a:tc>
                <a:extLst>
                  <a:ext uri="{0D108BD9-81ED-4DB2-BD59-A6C34878D82A}">
                    <a16:rowId xmlns:a16="http://schemas.microsoft.com/office/drawing/2014/main" val="2939725046"/>
                  </a:ext>
                </a:extLst>
              </a:tr>
              <a:tr h="370840">
                <a:tc>
                  <a:txBody>
                    <a:bodyPr/>
                    <a:lstStyle/>
                    <a:p>
                      <a:r>
                        <a:rPr lang="fr-FR" dirty="0"/>
                        <a:t>GIE</a:t>
                      </a:r>
                    </a:p>
                  </a:txBody>
                  <a:tcPr/>
                </a:tc>
                <a:tc>
                  <a:txBody>
                    <a:bodyPr/>
                    <a:lstStyle/>
                    <a:p>
                      <a:r>
                        <a:rPr lang="fr-FR" dirty="0"/>
                        <a:t>Scission</a:t>
                      </a:r>
                    </a:p>
                  </a:txBody>
                  <a:tcPr/>
                </a:tc>
                <a:tc>
                  <a:txBody>
                    <a:bodyPr/>
                    <a:lstStyle/>
                    <a:p>
                      <a:endParaRPr lang="fr-FR" dirty="0"/>
                    </a:p>
                  </a:txBody>
                  <a:tcPr/>
                </a:tc>
                <a:extLst>
                  <a:ext uri="{0D108BD9-81ED-4DB2-BD59-A6C34878D82A}">
                    <a16:rowId xmlns:a16="http://schemas.microsoft.com/office/drawing/2014/main" val="2984836949"/>
                  </a:ext>
                </a:extLst>
              </a:tr>
              <a:tr h="370840">
                <a:tc>
                  <a:txBody>
                    <a:bodyPr/>
                    <a:lstStyle/>
                    <a:p>
                      <a:r>
                        <a:rPr lang="fr-FR" dirty="0"/>
                        <a:t>Filiale commune</a:t>
                      </a:r>
                    </a:p>
                  </a:txBody>
                  <a:tcPr/>
                </a:tc>
                <a:tc>
                  <a:txBody>
                    <a:bodyPr/>
                    <a:lstStyle/>
                    <a:p>
                      <a:r>
                        <a:rPr lang="fr-FR" dirty="0"/>
                        <a:t>Apport partiel d’actif</a:t>
                      </a:r>
                    </a:p>
                  </a:txBody>
                  <a:tcPr/>
                </a:tc>
                <a:tc>
                  <a:txBody>
                    <a:bodyPr/>
                    <a:lstStyle/>
                    <a:p>
                      <a:endParaRPr lang="fr-FR" dirty="0"/>
                    </a:p>
                  </a:txBody>
                  <a:tcPr/>
                </a:tc>
                <a:extLst>
                  <a:ext uri="{0D108BD9-81ED-4DB2-BD59-A6C34878D82A}">
                    <a16:rowId xmlns:a16="http://schemas.microsoft.com/office/drawing/2014/main" val="3533135035"/>
                  </a:ext>
                </a:extLst>
              </a:tr>
            </a:tbl>
          </a:graphicData>
        </a:graphic>
      </p:graphicFrame>
    </p:spTree>
    <p:extLst>
      <p:ext uri="{BB962C8B-B14F-4D97-AF65-F5344CB8AC3E}">
        <p14:creationId xmlns:p14="http://schemas.microsoft.com/office/powerpoint/2010/main" val="25941955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4.2 - </a:t>
            </a:r>
            <a:r>
              <a:rPr lang="fr-FR" sz="3600" b="1" dirty="0"/>
              <a:t>Barrières à l'entrée</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pPr algn="l">
              <a:buFont typeface="Arial" panose="020B0604020202020204" pitchFamily="34" charset="0"/>
              <a:buChar char="•"/>
            </a:pPr>
            <a:r>
              <a:rPr lang="fr-FR" b="1" dirty="0">
                <a:effectLst/>
                <a:latin typeface="+mj-lt"/>
                <a:ea typeface="Times New Roman" panose="02020603050405020304" pitchFamily="18" charset="0"/>
                <a:cs typeface="Times New Roman" panose="02020603050405020304" pitchFamily="18" charset="0"/>
              </a:rPr>
              <a:t>Définition </a:t>
            </a:r>
            <a:r>
              <a:rPr lang="fr-FR" dirty="0">
                <a:latin typeface="+mj-lt"/>
                <a:ea typeface="Times New Roman" panose="02020603050405020304" pitchFamily="18" charset="0"/>
                <a:cs typeface="Times New Roman" panose="02020603050405020304" pitchFamily="18" charset="0"/>
              </a:rPr>
              <a:t>: </a:t>
            </a:r>
            <a:r>
              <a:rPr lang="fr-FR" b="0" i="0" dirty="0">
                <a:solidFill>
                  <a:srgbClr val="1F011C"/>
                </a:solidFill>
                <a:effectLst/>
                <a:latin typeface="+mj-lt"/>
              </a:rPr>
              <a:t>Les barrières à l’entrée correspondent à des obstacles qui empêchent de nouvelles entreprises de pénétrer un marché.</a:t>
            </a:r>
          </a:p>
          <a:p>
            <a:pPr algn="l">
              <a:buFont typeface="Arial" panose="020B0604020202020204" pitchFamily="34" charset="0"/>
              <a:buChar char="•"/>
            </a:pPr>
            <a:r>
              <a:rPr lang="fr-FR" b="0" i="0" dirty="0">
                <a:solidFill>
                  <a:srgbClr val="1F011C"/>
                </a:solidFill>
                <a:effectLst/>
                <a:latin typeface="+mj-lt"/>
              </a:rPr>
              <a:t>Elles sont de nature légale, technologique, matérielle ou sont liées aux savoir-faire.</a:t>
            </a:r>
          </a:p>
          <a:p>
            <a:pPr algn="l">
              <a:buFont typeface="Arial" panose="020B0604020202020204" pitchFamily="34" charset="0"/>
              <a:buChar char="•"/>
            </a:pPr>
            <a:r>
              <a:rPr lang="fr-FR" b="0" i="0" dirty="0">
                <a:solidFill>
                  <a:srgbClr val="1F011C"/>
                </a:solidFill>
                <a:effectLst/>
                <a:latin typeface="+mj-lt"/>
              </a:rPr>
              <a:t>Elles diminuent l’intensité concurrentielle et créent des marchés en situation de concurrence imparfaite.</a:t>
            </a:r>
          </a:p>
          <a:p>
            <a:pPr algn="l">
              <a:buFont typeface="Arial" panose="020B0604020202020204" pitchFamily="34" charset="0"/>
              <a:buChar char="•"/>
            </a:pPr>
            <a:r>
              <a:rPr lang="fr-FR" b="0" i="0" dirty="0">
                <a:solidFill>
                  <a:srgbClr val="1F011C"/>
                </a:solidFill>
                <a:effectLst/>
                <a:latin typeface="+mj-lt"/>
              </a:rPr>
              <a:t>Plus les barrières à l’entrée sont élevées et plus les offreurs sont protégés.</a:t>
            </a:r>
          </a:p>
          <a:p>
            <a:pPr lvl="1"/>
            <a:endParaRPr lang="fr-FR" dirty="0">
              <a:effectLst/>
              <a:latin typeface="+mj-lt"/>
              <a:ea typeface="Times New Roman" panose="02020603050405020304" pitchFamily="18" charset="0"/>
              <a:cs typeface="Times New Roman" panose="02020603050405020304" pitchFamily="18" charset="0"/>
            </a:endParaRPr>
          </a:p>
          <a:p>
            <a:pPr lvl="1"/>
            <a:endParaRPr lang="fr-FR" dirty="0">
              <a:effectLst/>
              <a:latin typeface="+mj-lt"/>
              <a:ea typeface="Times New Roman" panose="02020603050405020304" pitchFamily="18" charset="0"/>
              <a:cs typeface="Times New Roman" panose="02020603050405020304" pitchFamily="18" charset="0"/>
            </a:endParaRPr>
          </a:p>
        </p:txBody>
      </p:sp>
      <p:graphicFrame>
        <p:nvGraphicFramePr>
          <p:cNvPr id="5" name="Tableau 4">
            <a:extLst>
              <a:ext uri="{FF2B5EF4-FFF2-40B4-BE49-F238E27FC236}">
                <a16:creationId xmlns:a16="http://schemas.microsoft.com/office/drawing/2014/main" id="{15DED9C0-C212-5290-A8E2-33736D419639}"/>
              </a:ext>
            </a:extLst>
          </p:cNvPr>
          <p:cNvGraphicFramePr>
            <a:graphicFrameLocks noGrp="1"/>
          </p:cNvGraphicFramePr>
          <p:nvPr>
            <p:extLst>
              <p:ext uri="{D42A27DB-BD31-4B8C-83A1-F6EECF244321}">
                <p14:modId xmlns:p14="http://schemas.microsoft.com/office/powerpoint/2010/main" val="3844720573"/>
              </p:ext>
            </p:extLst>
          </p:nvPr>
        </p:nvGraphicFramePr>
        <p:xfrm>
          <a:off x="2374899" y="4212166"/>
          <a:ext cx="8128000" cy="185420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381179757"/>
                    </a:ext>
                  </a:extLst>
                </a:gridCol>
                <a:gridCol w="4064000">
                  <a:extLst>
                    <a:ext uri="{9D8B030D-6E8A-4147-A177-3AD203B41FA5}">
                      <a16:colId xmlns:a16="http://schemas.microsoft.com/office/drawing/2014/main" val="4176733637"/>
                    </a:ext>
                  </a:extLst>
                </a:gridCol>
              </a:tblGrid>
              <a:tr h="370840">
                <a:tc>
                  <a:txBody>
                    <a:bodyPr/>
                    <a:lstStyle/>
                    <a:p>
                      <a:r>
                        <a:rPr lang="fr-FR" dirty="0"/>
                        <a:t>Type de barrières</a:t>
                      </a:r>
                    </a:p>
                  </a:txBody>
                  <a:tcPr/>
                </a:tc>
                <a:tc>
                  <a:txBody>
                    <a:bodyPr/>
                    <a:lstStyle/>
                    <a:p>
                      <a:r>
                        <a:rPr lang="fr-FR" dirty="0"/>
                        <a:t>Outils</a:t>
                      </a:r>
                    </a:p>
                  </a:txBody>
                  <a:tcPr/>
                </a:tc>
                <a:extLst>
                  <a:ext uri="{0D108BD9-81ED-4DB2-BD59-A6C34878D82A}">
                    <a16:rowId xmlns:a16="http://schemas.microsoft.com/office/drawing/2014/main" val="3429102144"/>
                  </a:ext>
                </a:extLst>
              </a:tr>
              <a:tr h="370840">
                <a:tc>
                  <a:txBody>
                    <a:bodyPr/>
                    <a:lstStyle/>
                    <a:p>
                      <a:r>
                        <a:rPr lang="fr-FR" dirty="0"/>
                        <a:t>Réglementaire</a:t>
                      </a:r>
                    </a:p>
                  </a:txBody>
                  <a:tcPr/>
                </a:tc>
                <a:tc>
                  <a:txBody>
                    <a:bodyPr/>
                    <a:lstStyle/>
                    <a:p>
                      <a:r>
                        <a:rPr lang="fr-FR" dirty="0"/>
                        <a:t>Diplôme, Licence</a:t>
                      </a:r>
                    </a:p>
                  </a:txBody>
                  <a:tcPr/>
                </a:tc>
                <a:extLst>
                  <a:ext uri="{0D108BD9-81ED-4DB2-BD59-A6C34878D82A}">
                    <a16:rowId xmlns:a16="http://schemas.microsoft.com/office/drawing/2014/main" val="1097210265"/>
                  </a:ext>
                </a:extLst>
              </a:tr>
              <a:tr h="370840">
                <a:tc>
                  <a:txBody>
                    <a:bodyPr/>
                    <a:lstStyle/>
                    <a:p>
                      <a:r>
                        <a:rPr lang="fr-FR" dirty="0"/>
                        <a:t>Technologique</a:t>
                      </a:r>
                    </a:p>
                  </a:txBody>
                  <a:tcPr/>
                </a:tc>
                <a:tc>
                  <a:txBody>
                    <a:bodyPr/>
                    <a:lstStyle/>
                    <a:p>
                      <a:r>
                        <a:rPr lang="fr-FR" dirty="0"/>
                        <a:t>Brevet</a:t>
                      </a:r>
                    </a:p>
                  </a:txBody>
                  <a:tcPr/>
                </a:tc>
                <a:extLst>
                  <a:ext uri="{0D108BD9-81ED-4DB2-BD59-A6C34878D82A}">
                    <a16:rowId xmlns:a16="http://schemas.microsoft.com/office/drawing/2014/main" val="1373910243"/>
                  </a:ext>
                </a:extLst>
              </a:tr>
              <a:tr h="370840">
                <a:tc>
                  <a:txBody>
                    <a:bodyPr/>
                    <a:lstStyle/>
                    <a:p>
                      <a:r>
                        <a:rPr lang="fr-FR" dirty="0"/>
                        <a:t>Taxes</a:t>
                      </a:r>
                    </a:p>
                  </a:txBody>
                  <a:tcPr/>
                </a:tc>
                <a:tc>
                  <a:txBody>
                    <a:bodyPr/>
                    <a:lstStyle/>
                    <a:p>
                      <a:r>
                        <a:rPr lang="fr-FR" dirty="0"/>
                        <a:t>Droits de douane</a:t>
                      </a:r>
                    </a:p>
                  </a:txBody>
                  <a:tcPr/>
                </a:tc>
                <a:extLst>
                  <a:ext uri="{0D108BD9-81ED-4DB2-BD59-A6C34878D82A}">
                    <a16:rowId xmlns:a16="http://schemas.microsoft.com/office/drawing/2014/main" val="1201377702"/>
                  </a:ext>
                </a:extLst>
              </a:tr>
              <a:tr h="370840">
                <a:tc>
                  <a:txBody>
                    <a:bodyPr/>
                    <a:lstStyle/>
                    <a:p>
                      <a:r>
                        <a:rPr lang="fr-FR" dirty="0"/>
                        <a:t>Structure des coûts</a:t>
                      </a:r>
                    </a:p>
                  </a:txBody>
                  <a:tcPr/>
                </a:tc>
                <a:tc>
                  <a:txBody>
                    <a:bodyPr/>
                    <a:lstStyle/>
                    <a:p>
                      <a:r>
                        <a:rPr lang="fr-FR" dirty="0"/>
                        <a:t>Coût d’entrée (ex-monopole)</a:t>
                      </a:r>
                    </a:p>
                  </a:txBody>
                  <a:tcPr/>
                </a:tc>
                <a:extLst>
                  <a:ext uri="{0D108BD9-81ED-4DB2-BD59-A6C34878D82A}">
                    <a16:rowId xmlns:a16="http://schemas.microsoft.com/office/drawing/2014/main" val="2251992722"/>
                  </a:ext>
                </a:extLst>
              </a:tr>
            </a:tbl>
          </a:graphicData>
        </a:graphic>
      </p:graphicFrame>
    </p:spTree>
    <p:extLst>
      <p:ext uri="{BB962C8B-B14F-4D97-AF65-F5344CB8AC3E}">
        <p14:creationId xmlns:p14="http://schemas.microsoft.com/office/powerpoint/2010/main" val="3565728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p:txBody>
          <a:bodyPr>
            <a:noAutofit/>
          </a:bodyPr>
          <a:lstStyle/>
          <a:p>
            <a:r>
              <a:rPr lang="fr-FR" sz="2800" b="1" dirty="0"/>
              <a:t>5 – Asymétrie de l’information</a:t>
            </a:r>
          </a:p>
        </p:txBody>
      </p:sp>
    </p:spTree>
    <p:extLst>
      <p:ext uri="{BB962C8B-B14F-4D97-AF65-F5344CB8AC3E}">
        <p14:creationId xmlns:p14="http://schemas.microsoft.com/office/powerpoint/2010/main" val="36785229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5 - </a:t>
            </a:r>
            <a:r>
              <a:rPr lang="fr-FR" sz="3600" b="1" dirty="0"/>
              <a:t>Asymétrie de l’information</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pPr algn="just">
              <a:spcAft>
                <a:spcPts val="800"/>
              </a:spcAft>
            </a:pPr>
            <a:r>
              <a:rPr lang="fr-FR" b="1" dirty="0">
                <a:solidFill>
                  <a:schemeClr val="tx1"/>
                </a:solidFill>
                <a:latin typeface="+mj-lt"/>
                <a:ea typeface="Times New Roman" panose="02020603050405020304" pitchFamily="18" charset="0"/>
                <a:cs typeface="Arial" panose="020B0604020202020204" pitchFamily="34" charset="0"/>
              </a:rPr>
              <a:t>Définition</a:t>
            </a:r>
            <a:r>
              <a:rPr lang="fr-FR" b="1" dirty="0">
                <a:solidFill>
                  <a:srgbClr val="35383D"/>
                </a:solidFill>
                <a:latin typeface="+mj-lt"/>
                <a:ea typeface="Times New Roman" panose="02020603050405020304" pitchFamily="18" charset="0"/>
                <a:cs typeface="Arial" panose="020B0604020202020204" pitchFamily="34" charset="0"/>
              </a:rPr>
              <a:t> : </a:t>
            </a:r>
            <a:r>
              <a:rPr lang="fr-FR" b="0" i="0" dirty="0">
                <a:solidFill>
                  <a:srgbClr val="000000"/>
                </a:solidFill>
                <a:effectLst/>
                <a:latin typeface="+mj-lt"/>
              </a:rPr>
              <a:t>Cas particulier d’information imparfaite sur le marché dans lequel les agents économiques ne disposent pas du même niveau d’information.</a:t>
            </a:r>
            <a:r>
              <a:rPr lang="fr-FR" b="1" dirty="0">
                <a:solidFill>
                  <a:srgbClr val="35383D"/>
                </a:solidFill>
                <a:latin typeface="+mj-lt"/>
                <a:ea typeface="Times New Roman" panose="02020603050405020304" pitchFamily="18" charset="0"/>
                <a:cs typeface="Arial" panose="020B0604020202020204" pitchFamily="34" charset="0"/>
              </a:rPr>
              <a:t> </a:t>
            </a:r>
          </a:p>
          <a:p>
            <a:pPr algn="just"/>
            <a:r>
              <a:rPr lang="fr-FR" b="1" i="0" dirty="0">
                <a:solidFill>
                  <a:schemeClr val="tx1"/>
                </a:solidFill>
                <a:effectLst/>
                <a:latin typeface="+mj-lt"/>
              </a:rPr>
              <a:t>Rappel</a:t>
            </a:r>
            <a:r>
              <a:rPr lang="fr-FR" i="0" dirty="0">
                <a:solidFill>
                  <a:schemeClr val="tx1"/>
                </a:solidFill>
                <a:effectLst/>
                <a:latin typeface="+mj-lt"/>
              </a:rPr>
              <a:t> : la concurrence pure et parfaite est fondée sur la transparence du marché, c’est-à-dire une information complète pour tous les agents économiques. La microéconomie traditionnelle suppose en effet des agents rationnels agissant dans un système de marché complet, c’est-à-dire un marché où toute l’information est disponible.</a:t>
            </a:r>
          </a:p>
          <a:p>
            <a:pPr algn="just"/>
            <a:r>
              <a:rPr lang="fr-FR" i="0" dirty="0">
                <a:solidFill>
                  <a:schemeClr val="tx1"/>
                </a:solidFill>
                <a:effectLst/>
                <a:latin typeface="+mj-lt"/>
              </a:rPr>
              <a:t>Il y a des </a:t>
            </a:r>
            <a:r>
              <a:rPr lang="fr-FR" b="1" i="0" dirty="0">
                <a:solidFill>
                  <a:schemeClr val="tx1"/>
                </a:solidFill>
                <a:effectLst/>
                <a:latin typeface="+mj-lt"/>
              </a:rPr>
              <a:t>défaillances du marché </a:t>
            </a:r>
            <a:r>
              <a:rPr lang="fr-FR" i="0" dirty="0">
                <a:solidFill>
                  <a:schemeClr val="tx1"/>
                </a:solidFill>
                <a:effectLst/>
                <a:latin typeface="+mj-lt"/>
              </a:rPr>
              <a:t>dans les cas d’asymétrie d’information, mais aussi d’externalité et de bien collectif.</a:t>
            </a:r>
          </a:p>
          <a:p>
            <a:pPr algn="just"/>
            <a:r>
              <a:rPr lang="fr-FR" i="0" dirty="0">
                <a:solidFill>
                  <a:schemeClr val="tx1"/>
                </a:solidFill>
                <a:effectLst/>
                <a:latin typeface="+mj-lt"/>
              </a:rPr>
              <a:t>L’information est asymétrique lorsqu’un seul des deux coéchangistes dispose d’une information complète. C’est donc une </a:t>
            </a:r>
            <a:r>
              <a:rPr lang="fr-FR" b="1" i="0" dirty="0">
                <a:solidFill>
                  <a:schemeClr val="tx1"/>
                </a:solidFill>
                <a:effectLst/>
                <a:latin typeface="+mj-lt"/>
              </a:rPr>
              <a:t>situation particulière </a:t>
            </a:r>
            <a:r>
              <a:rPr lang="fr-FR" i="0" dirty="0">
                <a:solidFill>
                  <a:schemeClr val="tx1"/>
                </a:solidFill>
                <a:effectLst/>
                <a:latin typeface="+mj-lt"/>
              </a:rPr>
              <a:t>d’information imparfaite qui favorise l’incertitude, modifiant ainsi la rationalité des agents, ce qui crée de nouvelles modalités d’échange.</a:t>
            </a:r>
          </a:p>
          <a:p>
            <a:pPr algn="just">
              <a:lnSpc>
                <a:spcPct val="120000"/>
              </a:lnSpc>
              <a:spcAft>
                <a:spcPts val="800"/>
              </a:spcAft>
            </a:pPr>
            <a:r>
              <a:rPr lang="fr-FR" b="1" dirty="0">
                <a:solidFill>
                  <a:schemeClr val="tx1"/>
                </a:solidFill>
                <a:latin typeface="+mj-lt"/>
              </a:rPr>
              <a:t>L’asymétrie d’information fausse donc la libre fixation des prix d’équilibre.</a:t>
            </a:r>
            <a:endParaRPr lang="fr-FR" dirty="0">
              <a:latin typeface="+mj-lt"/>
            </a:endParaRPr>
          </a:p>
          <a:p>
            <a:pPr>
              <a:lnSpc>
                <a:spcPct val="120000"/>
              </a:lnSpc>
            </a:pPr>
            <a:endParaRPr lang="fr-FR" dirty="0">
              <a:latin typeface="+mj-lt"/>
            </a:endParaRPr>
          </a:p>
        </p:txBody>
      </p:sp>
    </p:spTree>
    <p:extLst>
      <p:ext uri="{BB962C8B-B14F-4D97-AF65-F5344CB8AC3E}">
        <p14:creationId xmlns:p14="http://schemas.microsoft.com/office/powerpoint/2010/main" val="4012784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5 - </a:t>
            </a:r>
            <a:r>
              <a:rPr lang="fr-FR" sz="3600" b="1" dirty="0"/>
              <a:t>Asymétrie de l’information</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pPr algn="just">
              <a:spcAft>
                <a:spcPts val="800"/>
              </a:spcAft>
            </a:pPr>
            <a:r>
              <a:rPr lang="fr-FR" b="1" dirty="0">
                <a:solidFill>
                  <a:schemeClr val="tx1"/>
                </a:solidFill>
                <a:latin typeface="+mj-lt"/>
                <a:ea typeface="Times New Roman" panose="02020603050405020304" pitchFamily="18" charset="0"/>
                <a:cs typeface="Arial" panose="020B0604020202020204" pitchFamily="34" charset="0"/>
              </a:rPr>
              <a:t>Risque :</a:t>
            </a:r>
          </a:p>
          <a:p>
            <a:pPr lvl="1" algn="just">
              <a:spcAft>
                <a:spcPts val="800"/>
              </a:spcAft>
            </a:pPr>
            <a:r>
              <a:rPr lang="fr-FR" b="0" i="0" dirty="0">
                <a:solidFill>
                  <a:srgbClr val="000000"/>
                </a:solidFill>
                <a:effectLst/>
                <a:latin typeface="+mj-lt"/>
              </a:rPr>
              <a:t>L'asymétrie d'information se traduit par un constat : entre le vendeur et l'acheteur, l'un en sait plus que l'autre sur la qualité et les composantes du marché. </a:t>
            </a:r>
          </a:p>
          <a:p>
            <a:pPr lvl="1" algn="just">
              <a:spcAft>
                <a:spcPts val="800"/>
              </a:spcAft>
            </a:pPr>
            <a:r>
              <a:rPr lang="fr-FR" b="1" i="0" dirty="0">
                <a:solidFill>
                  <a:srgbClr val="000000"/>
                </a:solidFill>
                <a:effectLst/>
                <a:latin typeface="+mj-lt"/>
              </a:rPr>
              <a:t>L'aléa moral</a:t>
            </a:r>
            <a:r>
              <a:rPr lang="fr-FR" b="0" i="0" dirty="0">
                <a:solidFill>
                  <a:srgbClr val="000000"/>
                </a:solidFill>
                <a:effectLst/>
                <a:latin typeface="+mj-lt"/>
              </a:rPr>
              <a:t>, encore appelé hasard moral, se définit comme les modifications de comportements que peut amener la signature d'un contrat. Ce sont </a:t>
            </a:r>
            <a:r>
              <a:rPr lang="fr-FR" dirty="0">
                <a:solidFill>
                  <a:srgbClr val="000000"/>
                </a:solidFill>
                <a:latin typeface="+mj-lt"/>
              </a:rPr>
              <a:t>les modifications de comportement que peut engendrer pour un acteur économique le fait d'être couvert contre un risque donné. Ce « parapluie » l'amène à prendre davantage de risques, provoquant du coup une accentuation des risques.</a:t>
            </a:r>
          </a:p>
          <a:p>
            <a:pPr lvl="2" algn="just">
              <a:spcAft>
                <a:spcPts val="800"/>
              </a:spcAft>
            </a:pPr>
            <a:r>
              <a:rPr lang="fr-FR" dirty="0">
                <a:solidFill>
                  <a:srgbClr val="000000"/>
                </a:solidFill>
                <a:latin typeface="+mj-lt"/>
              </a:rPr>
              <a:t>Exemple du skieur assuré contre le hors-piste</a:t>
            </a:r>
          </a:p>
          <a:p>
            <a:pPr lvl="1" algn="just">
              <a:spcAft>
                <a:spcPts val="800"/>
              </a:spcAft>
            </a:pPr>
            <a:r>
              <a:rPr lang="fr-FR" b="0" i="0" dirty="0">
                <a:solidFill>
                  <a:srgbClr val="000000"/>
                </a:solidFill>
                <a:effectLst/>
                <a:latin typeface="+mj-lt"/>
              </a:rPr>
              <a:t>La </a:t>
            </a:r>
            <a:r>
              <a:rPr lang="fr-FR" b="1" i="0" dirty="0">
                <a:solidFill>
                  <a:srgbClr val="000000"/>
                </a:solidFill>
                <a:effectLst/>
                <a:latin typeface="+mj-lt"/>
              </a:rPr>
              <a:t>sélection adverse </a:t>
            </a:r>
            <a:r>
              <a:rPr lang="fr-FR" b="0" i="0" dirty="0">
                <a:solidFill>
                  <a:srgbClr val="000000"/>
                </a:solidFill>
                <a:effectLst/>
                <a:latin typeface="+mj-lt"/>
              </a:rPr>
              <a:t>: u</a:t>
            </a:r>
            <a:r>
              <a:rPr lang="fr-FR" dirty="0">
                <a:solidFill>
                  <a:srgbClr val="000000"/>
                </a:solidFill>
                <a:latin typeface="+mj-lt"/>
              </a:rPr>
              <a:t>n acteur d'un marché, mieux informé, utilise une information pour profiter d'un autre acteur sur ce même marché qui ne la détient pas. Cela Exemple du skieur</a:t>
            </a:r>
          </a:p>
          <a:p>
            <a:pPr lvl="2" algn="just">
              <a:spcAft>
                <a:spcPts val="800"/>
              </a:spcAft>
            </a:pPr>
            <a:r>
              <a:rPr lang="fr-FR" dirty="0">
                <a:solidFill>
                  <a:srgbClr val="000000"/>
                </a:solidFill>
                <a:latin typeface="+mj-lt"/>
              </a:rPr>
              <a:t>Exemple de l’assurance auto</a:t>
            </a:r>
          </a:p>
        </p:txBody>
      </p:sp>
    </p:spTree>
    <p:extLst>
      <p:ext uri="{BB962C8B-B14F-4D97-AF65-F5344CB8AC3E}">
        <p14:creationId xmlns:p14="http://schemas.microsoft.com/office/powerpoint/2010/main" val="2604771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5 - </a:t>
            </a:r>
            <a:r>
              <a:rPr lang="fr-FR" sz="3600" b="1" dirty="0"/>
              <a:t>Asymétrie de l’information</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pPr algn="just">
              <a:lnSpc>
                <a:spcPct val="120000"/>
              </a:lnSpc>
              <a:spcAft>
                <a:spcPts val="800"/>
              </a:spcAft>
            </a:pPr>
            <a:endParaRPr lang="fr-FR" b="1" dirty="0">
              <a:solidFill>
                <a:srgbClr val="35383D"/>
              </a:solidFill>
              <a:latin typeface="+mj-lt"/>
              <a:cs typeface="Arial" panose="020B0604020202020204" pitchFamily="34" charset="0"/>
            </a:endParaRPr>
          </a:p>
          <a:p>
            <a:pPr algn="just">
              <a:lnSpc>
                <a:spcPct val="120000"/>
              </a:lnSpc>
              <a:spcAft>
                <a:spcPts val="800"/>
              </a:spcAft>
            </a:pPr>
            <a:r>
              <a:rPr lang="fr-FR" b="1" dirty="0">
                <a:solidFill>
                  <a:srgbClr val="35383D"/>
                </a:solidFill>
                <a:latin typeface="+mj-lt"/>
                <a:cs typeface="Arial" panose="020B0604020202020204" pitchFamily="34" charset="0"/>
              </a:rPr>
              <a:t>Nécessité de s’adapter aux asymétries</a:t>
            </a:r>
          </a:p>
          <a:p>
            <a:pPr lvl="1" algn="just">
              <a:lnSpc>
                <a:spcPct val="120000"/>
              </a:lnSpc>
              <a:spcAft>
                <a:spcPts val="800"/>
              </a:spcAft>
            </a:pPr>
            <a:r>
              <a:rPr lang="fr-FR" dirty="0">
                <a:solidFill>
                  <a:srgbClr val="35383D"/>
                </a:solidFill>
                <a:latin typeface="+mj-lt"/>
                <a:cs typeface="Arial" panose="020B0604020202020204" pitchFamily="34" charset="0"/>
              </a:rPr>
              <a:t>Intervention de l’Etat : réglementation et régulation (exemple contrôle technique)</a:t>
            </a:r>
          </a:p>
          <a:p>
            <a:pPr lvl="1" algn="just">
              <a:lnSpc>
                <a:spcPct val="120000"/>
              </a:lnSpc>
              <a:spcAft>
                <a:spcPts val="800"/>
              </a:spcAft>
            </a:pPr>
            <a:r>
              <a:rPr lang="fr-FR" dirty="0">
                <a:solidFill>
                  <a:srgbClr val="35383D"/>
                </a:solidFill>
                <a:latin typeface="+mj-lt"/>
                <a:cs typeface="Arial" panose="020B0604020202020204" pitchFamily="34" charset="0"/>
              </a:rPr>
              <a:t>Recherche d’informations en amont (prêt bancaire et analyse de docs)</a:t>
            </a:r>
          </a:p>
          <a:p>
            <a:pPr lvl="1" algn="just">
              <a:lnSpc>
                <a:spcPct val="120000"/>
              </a:lnSpc>
              <a:spcAft>
                <a:spcPts val="800"/>
              </a:spcAft>
            </a:pPr>
            <a:r>
              <a:rPr lang="fr-FR" dirty="0">
                <a:solidFill>
                  <a:srgbClr val="35383D"/>
                </a:solidFill>
                <a:latin typeface="+mj-lt"/>
                <a:cs typeface="Arial" panose="020B0604020202020204" pitchFamily="34" charset="0"/>
              </a:rPr>
              <a:t>Clauses dans les contrats (bonne fin)</a:t>
            </a:r>
          </a:p>
          <a:p>
            <a:pPr lvl="1" algn="just">
              <a:lnSpc>
                <a:spcPct val="120000"/>
              </a:lnSpc>
              <a:spcAft>
                <a:spcPts val="800"/>
              </a:spcAft>
            </a:pPr>
            <a:r>
              <a:rPr lang="fr-FR" dirty="0">
                <a:solidFill>
                  <a:srgbClr val="35383D"/>
                </a:solidFill>
                <a:latin typeface="+mj-lt"/>
                <a:cs typeface="Arial" panose="020B0604020202020204" pitchFamily="34" charset="0"/>
              </a:rPr>
              <a:t>Développement de nouvelles technologies (comparateur, notes google)</a:t>
            </a:r>
            <a:endParaRPr lang="fr-FR" dirty="0">
              <a:solidFill>
                <a:schemeClr val="tx1"/>
              </a:solidFill>
              <a:latin typeface="+mj-lt"/>
            </a:endParaRPr>
          </a:p>
          <a:p>
            <a:pPr marL="342900" lvl="1" indent="-342900">
              <a:lnSpc>
                <a:spcPct val="120000"/>
              </a:lnSpc>
            </a:pPr>
            <a:endParaRPr lang="fr-FR" sz="1800" dirty="0">
              <a:latin typeface="+mj-lt"/>
            </a:endParaRPr>
          </a:p>
          <a:p>
            <a:pPr marL="457200" lvl="1" indent="0">
              <a:lnSpc>
                <a:spcPct val="120000"/>
              </a:lnSpc>
              <a:buNone/>
            </a:pPr>
            <a:endParaRPr lang="fr-FR" sz="1800" dirty="0">
              <a:latin typeface="+mj-lt"/>
            </a:endParaRPr>
          </a:p>
          <a:p>
            <a:pPr lvl="1">
              <a:lnSpc>
                <a:spcPct val="120000"/>
              </a:lnSpc>
            </a:pPr>
            <a:endParaRPr lang="fr-FR" sz="1800" dirty="0">
              <a:latin typeface="+mj-lt"/>
            </a:endParaRPr>
          </a:p>
          <a:p>
            <a:pPr lvl="1">
              <a:lnSpc>
                <a:spcPct val="120000"/>
              </a:lnSpc>
            </a:pPr>
            <a:endParaRPr lang="fr-FR" sz="1800" dirty="0">
              <a:latin typeface="+mj-lt"/>
            </a:endParaRPr>
          </a:p>
          <a:p>
            <a:pPr>
              <a:lnSpc>
                <a:spcPct val="120000"/>
              </a:lnSpc>
            </a:pPr>
            <a:endParaRPr lang="fr-FR" dirty="0">
              <a:latin typeface="+mj-lt"/>
            </a:endParaRPr>
          </a:p>
          <a:p>
            <a:pPr>
              <a:lnSpc>
                <a:spcPct val="120000"/>
              </a:lnSpc>
            </a:pPr>
            <a:endParaRPr lang="fr-FR" dirty="0">
              <a:latin typeface="+mj-lt"/>
            </a:endParaRPr>
          </a:p>
        </p:txBody>
      </p:sp>
    </p:spTree>
    <p:extLst>
      <p:ext uri="{BB962C8B-B14F-4D97-AF65-F5344CB8AC3E}">
        <p14:creationId xmlns:p14="http://schemas.microsoft.com/office/powerpoint/2010/main" val="969637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a:xfrm>
            <a:off x="2589212" y="3530128"/>
            <a:ext cx="8915399" cy="2159471"/>
          </a:xfrm>
        </p:spPr>
        <p:txBody>
          <a:bodyPr>
            <a:noAutofit/>
          </a:bodyPr>
          <a:lstStyle/>
          <a:p>
            <a:r>
              <a:rPr lang="fr-FR" sz="2800" b="1" dirty="0"/>
              <a:t>6 – Externalités</a:t>
            </a:r>
          </a:p>
          <a:p>
            <a:r>
              <a:rPr lang="fr-FR" b="1" dirty="0"/>
              <a:t>	6.1 - Définitions</a:t>
            </a:r>
          </a:p>
          <a:p>
            <a:r>
              <a:rPr lang="fr-FR" b="1" dirty="0"/>
              <a:t>	6.2 – Externalités positives</a:t>
            </a:r>
          </a:p>
          <a:p>
            <a:r>
              <a:rPr lang="fr-FR" b="1" dirty="0"/>
              <a:t>	6.3 - Externalités négatives</a:t>
            </a:r>
          </a:p>
        </p:txBody>
      </p:sp>
    </p:spTree>
    <p:extLst>
      <p:ext uri="{BB962C8B-B14F-4D97-AF65-F5344CB8AC3E}">
        <p14:creationId xmlns:p14="http://schemas.microsoft.com/office/powerpoint/2010/main" val="13619486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6.1 – Définition</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r>
              <a:rPr lang="fr-FR" b="1" dirty="0">
                <a:solidFill>
                  <a:schemeClr val="tx1"/>
                </a:solidFill>
                <a:effectLst/>
                <a:latin typeface="+mj-lt"/>
                <a:ea typeface="Times New Roman" panose="02020603050405020304" pitchFamily="18" charset="0"/>
                <a:cs typeface="Times New Roman" panose="02020603050405020304" pitchFamily="18" charset="0"/>
              </a:rPr>
              <a:t>Définition </a:t>
            </a:r>
            <a:r>
              <a:rPr lang="fr-FR" b="1" dirty="0">
                <a:solidFill>
                  <a:schemeClr val="tx1"/>
                </a:solidFill>
                <a:latin typeface="+mj-lt"/>
                <a:ea typeface="Times New Roman" panose="02020603050405020304" pitchFamily="18" charset="0"/>
                <a:cs typeface="Times New Roman" panose="02020603050405020304" pitchFamily="18" charset="0"/>
              </a:rPr>
              <a:t>externalité </a:t>
            </a:r>
            <a:r>
              <a:rPr lang="fr-FR" dirty="0">
                <a:solidFill>
                  <a:schemeClr val="tx1"/>
                </a:solidFill>
                <a:latin typeface="+mj-lt"/>
                <a:ea typeface="Times New Roman" panose="02020603050405020304" pitchFamily="18" charset="0"/>
                <a:cs typeface="Times New Roman" panose="02020603050405020304" pitchFamily="18" charset="0"/>
              </a:rPr>
              <a:t>: </a:t>
            </a:r>
            <a:r>
              <a:rPr lang="fr-FR" b="0" i="0" dirty="0">
                <a:solidFill>
                  <a:schemeClr val="tx1"/>
                </a:solidFill>
                <a:effectLst/>
                <a:latin typeface="+mj-lt"/>
              </a:rPr>
              <a:t>On parle d'externalités lorsque les actions d'un agent économique modifient le bien-être d'autres agents sans donner lieu à une compensation. Les externalités peuvent être positives ou négatives.</a:t>
            </a:r>
          </a:p>
          <a:p>
            <a:endParaRPr lang="fr-FR" dirty="0">
              <a:solidFill>
                <a:srgbClr val="4D5156"/>
              </a:solidFill>
              <a:latin typeface="+mj-lt"/>
            </a:endParaRPr>
          </a:p>
          <a:p>
            <a:r>
              <a:rPr lang="fr-FR" b="1" i="0" dirty="0">
                <a:solidFill>
                  <a:schemeClr val="tx1"/>
                </a:solidFill>
                <a:effectLst/>
                <a:latin typeface="+mj-lt"/>
              </a:rPr>
              <a:t>Externalité positive </a:t>
            </a:r>
            <a:r>
              <a:rPr lang="fr-FR" b="0" i="0" dirty="0">
                <a:solidFill>
                  <a:schemeClr val="tx1"/>
                </a:solidFill>
                <a:effectLst/>
                <a:latin typeface="+mj-lt"/>
              </a:rPr>
              <a:t>: lorsqu'un agent économique, du fait de son activité, génère indirectement un avantage gratuit à une autre activité. Récompense non donnée.</a:t>
            </a:r>
          </a:p>
          <a:p>
            <a:endParaRPr lang="fr-FR" dirty="0">
              <a:solidFill>
                <a:srgbClr val="4D5156"/>
              </a:solidFill>
              <a:latin typeface="+mj-lt"/>
            </a:endParaRPr>
          </a:p>
          <a:p>
            <a:r>
              <a:rPr lang="fr-FR" b="1" i="0" dirty="0">
                <a:solidFill>
                  <a:srgbClr val="040C28"/>
                </a:solidFill>
                <a:effectLst/>
                <a:latin typeface="+mj-lt"/>
              </a:rPr>
              <a:t>Externalité négative</a:t>
            </a:r>
            <a:r>
              <a:rPr lang="fr-FR" b="1" i="0" dirty="0">
                <a:solidFill>
                  <a:srgbClr val="4D5156"/>
                </a:solidFill>
                <a:effectLst/>
                <a:latin typeface="+mj-lt"/>
              </a:rPr>
              <a:t> </a:t>
            </a:r>
            <a:r>
              <a:rPr lang="fr-FR" b="0" i="0" dirty="0">
                <a:solidFill>
                  <a:srgbClr val="4D5156"/>
                </a:solidFill>
                <a:effectLst/>
                <a:latin typeface="+mj-lt"/>
              </a:rPr>
              <a:t>qui se caractérise par une activité provoquant un dommage indirect à d'autres activités. Absence de sanction pour le responsable.</a:t>
            </a:r>
          </a:p>
          <a:p>
            <a:endParaRPr lang="fr-FR" dirty="0">
              <a:solidFill>
                <a:srgbClr val="4D5156"/>
              </a:solidFill>
              <a:latin typeface="+mj-lt"/>
              <a:ea typeface="Times New Roman" panose="02020603050405020304" pitchFamily="18" charset="0"/>
              <a:cs typeface="Times New Roman" panose="02020603050405020304" pitchFamily="18" charset="0"/>
            </a:endParaRPr>
          </a:p>
          <a:p>
            <a:endParaRPr lang="fr-FR" dirty="0">
              <a:effectLst/>
              <a:latin typeface="+mj-lt"/>
              <a:ea typeface="Times New Roman" panose="02020603050405020304" pitchFamily="18" charset="0"/>
              <a:cs typeface="Times New Roman" panose="02020603050405020304" pitchFamily="18" charset="0"/>
            </a:endParaRPr>
          </a:p>
        </p:txBody>
      </p:sp>
      <p:graphicFrame>
        <p:nvGraphicFramePr>
          <p:cNvPr id="4" name="Tableau 3">
            <a:extLst>
              <a:ext uri="{FF2B5EF4-FFF2-40B4-BE49-F238E27FC236}">
                <a16:creationId xmlns:a16="http://schemas.microsoft.com/office/drawing/2014/main" id="{D8E0D103-5C47-E83E-267D-238170D8BFD6}"/>
              </a:ext>
            </a:extLst>
          </p:cNvPr>
          <p:cNvGraphicFramePr>
            <a:graphicFrameLocks noGrp="1"/>
          </p:cNvGraphicFramePr>
          <p:nvPr>
            <p:extLst>
              <p:ext uri="{D42A27DB-BD31-4B8C-83A1-F6EECF244321}">
                <p14:modId xmlns:p14="http://schemas.microsoft.com/office/powerpoint/2010/main" val="1494720878"/>
              </p:ext>
            </p:extLst>
          </p:nvPr>
        </p:nvGraphicFramePr>
        <p:xfrm>
          <a:off x="3536388" y="5295900"/>
          <a:ext cx="6620485" cy="1280889"/>
        </p:xfrm>
        <a:graphic>
          <a:graphicData uri="http://schemas.openxmlformats.org/drawingml/2006/table">
            <a:tbl>
              <a:tblPr firstRow="1" firstCol="1" bandRow="1">
                <a:tableStyleId>{5C22544A-7EE6-4342-B048-85BDC9FD1C3A}</a:tableStyleId>
              </a:tblPr>
              <a:tblGrid>
                <a:gridCol w="1575107">
                  <a:extLst>
                    <a:ext uri="{9D8B030D-6E8A-4147-A177-3AD203B41FA5}">
                      <a16:colId xmlns:a16="http://schemas.microsoft.com/office/drawing/2014/main" val="3736114078"/>
                    </a:ext>
                  </a:extLst>
                </a:gridCol>
                <a:gridCol w="2522689">
                  <a:extLst>
                    <a:ext uri="{9D8B030D-6E8A-4147-A177-3AD203B41FA5}">
                      <a16:colId xmlns:a16="http://schemas.microsoft.com/office/drawing/2014/main" val="3220527584"/>
                    </a:ext>
                  </a:extLst>
                </a:gridCol>
                <a:gridCol w="2522689">
                  <a:extLst>
                    <a:ext uri="{9D8B030D-6E8A-4147-A177-3AD203B41FA5}">
                      <a16:colId xmlns:a16="http://schemas.microsoft.com/office/drawing/2014/main" val="4104922449"/>
                    </a:ext>
                  </a:extLst>
                </a:gridCol>
              </a:tblGrid>
              <a:tr h="434079">
                <a:tc>
                  <a:txBody>
                    <a:bodyPr/>
                    <a:lstStyle/>
                    <a:p>
                      <a:pPr>
                        <a:lnSpc>
                          <a:spcPct val="107000"/>
                        </a:lnSpc>
                      </a:pPr>
                      <a:endParaRPr lang="fr-FR" sz="1100">
                        <a:effectLst/>
                        <a:latin typeface="Calibri" panose="020F0502020204030204" pitchFamily="34" charset="0"/>
                        <a:cs typeface="Times New Roman" panose="02020603050405020304" pitchFamily="18" charset="0"/>
                      </a:endParaRPr>
                    </a:p>
                  </a:txBody>
                  <a:tcPr marL="30480" marR="30480" marT="30480" marB="30480" anchor="ctr"/>
                </a:tc>
                <a:tc>
                  <a:txBody>
                    <a:bodyPr/>
                    <a:lstStyle/>
                    <a:p>
                      <a:pPr algn="ctr">
                        <a:lnSpc>
                          <a:spcPts val="1440"/>
                        </a:lnSpc>
                        <a:spcBef>
                          <a:spcPts val="1200"/>
                        </a:spcBef>
                        <a:spcAft>
                          <a:spcPts val="1200"/>
                        </a:spcAft>
                      </a:pPr>
                      <a:r>
                        <a:rPr lang="fr-FR" sz="1000">
                          <a:effectLst/>
                        </a:rPr>
                        <a:t>Externalité positive</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30480" marR="30480" marT="30480" marB="30480" anchor="ctr"/>
                </a:tc>
                <a:tc>
                  <a:txBody>
                    <a:bodyPr/>
                    <a:lstStyle/>
                    <a:p>
                      <a:pPr algn="ctr">
                        <a:lnSpc>
                          <a:spcPts val="1440"/>
                        </a:lnSpc>
                        <a:spcBef>
                          <a:spcPts val="1200"/>
                        </a:spcBef>
                        <a:spcAft>
                          <a:spcPts val="1200"/>
                        </a:spcAft>
                      </a:pPr>
                      <a:r>
                        <a:rPr lang="fr-FR" sz="1000">
                          <a:effectLst/>
                        </a:rPr>
                        <a:t>Externalité négative</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30480" marR="30480" marT="30480" marB="30480" anchor="ctr"/>
                </a:tc>
                <a:extLst>
                  <a:ext uri="{0D108BD9-81ED-4DB2-BD59-A6C34878D82A}">
                    <a16:rowId xmlns:a16="http://schemas.microsoft.com/office/drawing/2014/main" val="770828787"/>
                  </a:ext>
                </a:extLst>
              </a:tr>
              <a:tr h="423405">
                <a:tc>
                  <a:txBody>
                    <a:bodyPr/>
                    <a:lstStyle/>
                    <a:p>
                      <a:pPr algn="ctr">
                        <a:lnSpc>
                          <a:spcPts val="1440"/>
                        </a:lnSpc>
                        <a:spcBef>
                          <a:spcPts val="1200"/>
                        </a:spcBef>
                        <a:spcAft>
                          <a:spcPts val="1200"/>
                        </a:spcAft>
                      </a:pPr>
                      <a:r>
                        <a:rPr lang="fr-FR" sz="1000">
                          <a:effectLst/>
                        </a:rPr>
                        <a:t>Acteur</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30480" marR="30480" marT="30480" marB="30480" anchor="ctr"/>
                </a:tc>
                <a:tc>
                  <a:txBody>
                    <a:bodyPr/>
                    <a:lstStyle/>
                    <a:p>
                      <a:pPr algn="ctr">
                        <a:lnSpc>
                          <a:spcPts val="1440"/>
                        </a:lnSpc>
                        <a:spcBef>
                          <a:spcPts val="1200"/>
                        </a:spcBef>
                        <a:spcAft>
                          <a:spcPts val="1200"/>
                        </a:spcAft>
                      </a:pPr>
                      <a:r>
                        <a:rPr lang="fr-FR" sz="1000">
                          <a:effectLst/>
                        </a:rPr>
                        <a:t>N'est pas compensé</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30480" marR="30480" marT="30480" marB="30480" anchor="ctr"/>
                </a:tc>
                <a:tc>
                  <a:txBody>
                    <a:bodyPr/>
                    <a:lstStyle/>
                    <a:p>
                      <a:pPr algn="ctr">
                        <a:lnSpc>
                          <a:spcPts val="1440"/>
                        </a:lnSpc>
                        <a:spcBef>
                          <a:spcPts val="1200"/>
                        </a:spcBef>
                        <a:spcAft>
                          <a:spcPts val="1200"/>
                        </a:spcAft>
                      </a:pPr>
                      <a:r>
                        <a:rPr lang="fr-FR" sz="1000">
                          <a:effectLst/>
                        </a:rPr>
                        <a:t>N'a pas à le supporter</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30480" marR="30480" marT="30480" marB="30480" anchor="ctr"/>
                </a:tc>
                <a:extLst>
                  <a:ext uri="{0D108BD9-81ED-4DB2-BD59-A6C34878D82A}">
                    <a16:rowId xmlns:a16="http://schemas.microsoft.com/office/drawing/2014/main" val="2186474274"/>
                  </a:ext>
                </a:extLst>
              </a:tr>
              <a:tr h="423405">
                <a:tc>
                  <a:txBody>
                    <a:bodyPr/>
                    <a:lstStyle/>
                    <a:p>
                      <a:pPr algn="ctr">
                        <a:lnSpc>
                          <a:spcPts val="1440"/>
                        </a:lnSpc>
                        <a:spcBef>
                          <a:spcPts val="1200"/>
                        </a:spcBef>
                        <a:spcAft>
                          <a:spcPts val="1200"/>
                        </a:spcAft>
                      </a:pPr>
                      <a:r>
                        <a:rPr lang="fr-FR" sz="1000">
                          <a:effectLst/>
                        </a:rPr>
                        <a:t>Tiers</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30480" marR="30480" marT="30480" marB="30480" anchor="ctr"/>
                </a:tc>
                <a:tc>
                  <a:txBody>
                    <a:bodyPr/>
                    <a:lstStyle/>
                    <a:p>
                      <a:pPr algn="ctr">
                        <a:lnSpc>
                          <a:spcPts val="1440"/>
                        </a:lnSpc>
                        <a:spcBef>
                          <a:spcPts val="1200"/>
                        </a:spcBef>
                        <a:spcAft>
                          <a:spcPts val="1200"/>
                        </a:spcAft>
                      </a:pPr>
                      <a:r>
                        <a:rPr lang="fr-FR" sz="1000">
                          <a:effectLst/>
                        </a:rPr>
                        <a:t>N'a pas à payer</a:t>
                      </a:r>
                      <a:endParaRPr lang="fr-FR" sz="1100">
                        <a:effectLst/>
                        <a:latin typeface="Calibri" panose="020F0502020204030204" pitchFamily="34" charset="0"/>
                        <a:ea typeface="Calibri" panose="020F0502020204030204" pitchFamily="34" charset="0"/>
                        <a:cs typeface="Times New Roman" panose="02020603050405020304" pitchFamily="18" charset="0"/>
                      </a:endParaRPr>
                    </a:p>
                  </a:txBody>
                  <a:tcPr marL="30480" marR="30480" marT="30480" marB="30480" anchor="ctr"/>
                </a:tc>
                <a:tc>
                  <a:txBody>
                    <a:bodyPr/>
                    <a:lstStyle/>
                    <a:p>
                      <a:pPr algn="ctr">
                        <a:lnSpc>
                          <a:spcPts val="1440"/>
                        </a:lnSpc>
                        <a:spcBef>
                          <a:spcPts val="1200"/>
                        </a:spcBef>
                        <a:spcAft>
                          <a:spcPts val="1200"/>
                        </a:spcAft>
                      </a:pPr>
                      <a:r>
                        <a:rPr lang="fr-FR" sz="1000" dirty="0">
                          <a:effectLst/>
                        </a:rPr>
                        <a:t>N'est pas compensé</a:t>
                      </a:r>
                      <a:endParaRPr lang="fr-F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30480" marR="30480" marT="30480" marB="30480" anchor="ctr"/>
                </a:tc>
                <a:extLst>
                  <a:ext uri="{0D108BD9-81ED-4DB2-BD59-A6C34878D82A}">
                    <a16:rowId xmlns:a16="http://schemas.microsoft.com/office/drawing/2014/main" val="3646246511"/>
                  </a:ext>
                </a:extLst>
              </a:tr>
            </a:tbl>
          </a:graphicData>
        </a:graphic>
      </p:graphicFrame>
    </p:spTree>
    <p:extLst>
      <p:ext uri="{BB962C8B-B14F-4D97-AF65-F5344CB8AC3E}">
        <p14:creationId xmlns:p14="http://schemas.microsoft.com/office/powerpoint/2010/main" val="3475618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6.2 – Externalités positives</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endParaRPr lang="fr-FR" dirty="0">
              <a:solidFill>
                <a:srgbClr val="4D5156"/>
              </a:solidFill>
              <a:latin typeface="+mj-lt"/>
              <a:ea typeface="Times New Roman" panose="02020603050405020304" pitchFamily="18" charset="0"/>
              <a:cs typeface="Times New Roman" panose="02020603050405020304" pitchFamily="18" charset="0"/>
            </a:endParaRPr>
          </a:p>
          <a:p>
            <a:endParaRPr lang="fr-FR" dirty="0">
              <a:effectLst/>
              <a:latin typeface="+mj-lt"/>
              <a:ea typeface="Times New Roman" panose="02020603050405020304" pitchFamily="18" charset="0"/>
              <a:cs typeface="Times New Roman" panose="02020603050405020304" pitchFamily="18" charset="0"/>
            </a:endParaRPr>
          </a:p>
        </p:txBody>
      </p:sp>
      <p:graphicFrame>
        <p:nvGraphicFramePr>
          <p:cNvPr id="5" name="Tableau 4">
            <a:extLst>
              <a:ext uri="{FF2B5EF4-FFF2-40B4-BE49-F238E27FC236}">
                <a16:creationId xmlns:a16="http://schemas.microsoft.com/office/drawing/2014/main" id="{E4EB2560-A6C4-5512-7E59-FED582E4CBE5}"/>
              </a:ext>
            </a:extLst>
          </p:cNvPr>
          <p:cNvGraphicFramePr>
            <a:graphicFrameLocks noGrp="1"/>
          </p:cNvGraphicFramePr>
          <p:nvPr>
            <p:extLst>
              <p:ext uri="{D42A27DB-BD31-4B8C-83A1-F6EECF244321}">
                <p14:modId xmlns:p14="http://schemas.microsoft.com/office/powerpoint/2010/main" val="115213956"/>
              </p:ext>
            </p:extLst>
          </p:nvPr>
        </p:nvGraphicFramePr>
        <p:xfrm>
          <a:off x="1023470" y="2202180"/>
          <a:ext cx="10615610" cy="3042920"/>
        </p:xfrm>
        <a:graphic>
          <a:graphicData uri="http://schemas.openxmlformats.org/drawingml/2006/table">
            <a:tbl>
              <a:tblPr firstRow="1" bandRow="1">
                <a:tableStyleId>{5C22544A-7EE6-4342-B048-85BDC9FD1C3A}</a:tableStyleId>
              </a:tblPr>
              <a:tblGrid>
                <a:gridCol w="1484310">
                  <a:extLst>
                    <a:ext uri="{9D8B030D-6E8A-4147-A177-3AD203B41FA5}">
                      <a16:colId xmlns:a16="http://schemas.microsoft.com/office/drawing/2014/main" val="1316701938"/>
                    </a:ext>
                  </a:extLst>
                </a:gridCol>
                <a:gridCol w="2554290">
                  <a:extLst>
                    <a:ext uri="{9D8B030D-6E8A-4147-A177-3AD203B41FA5}">
                      <a16:colId xmlns:a16="http://schemas.microsoft.com/office/drawing/2014/main" val="4091355989"/>
                    </a:ext>
                  </a:extLst>
                </a:gridCol>
                <a:gridCol w="2330766">
                  <a:extLst>
                    <a:ext uri="{9D8B030D-6E8A-4147-A177-3AD203B41FA5}">
                      <a16:colId xmlns:a16="http://schemas.microsoft.com/office/drawing/2014/main" val="922053071"/>
                    </a:ext>
                  </a:extLst>
                </a:gridCol>
                <a:gridCol w="2123122">
                  <a:extLst>
                    <a:ext uri="{9D8B030D-6E8A-4147-A177-3AD203B41FA5}">
                      <a16:colId xmlns:a16="http://schemas.microsoft.com/office/drawing/2014/main" val="3006700474"/>
                    </a:ext>
                  </a:extLst>
                </a:gridCol>
                <a:gridCol w="2123122">
                  <a:extLst>
                    <a:ext uri="{9D8B030D-6E8A-4147-A177-3AD203B41FA5}">
                      <a16:colId xmlns:a16="http://schemas.microsoft.com/office/drawing/2014/main" val="4070100812"/>
                    </a:ext>
                  </a:extLst>
                </a:gridCol>
              </a:tblGrid>
              <a:tr h="909320">
                <a:tc>
                  <a:txBody>
                    <a:bodyPr/>
                    <a:lstStyle/>
                    <a:p>
                      <a:pPr algn="ctr"/>
                      <a:endParaRPr lang="fr-FR" dirty="0"/>
                    </a:p>
                  </a:txBody>
                  <a:tcPr/>
                </a:tc>
                <a:tc>
                  <a:txBody>
                    <a:bodyPr/>
                    <a:lstStyle/>
                    <a:p>
                      <a:pPr algn="ctr"/>
                      <a:r>
                        <a:rPr lang="fr-FR" dirty="0"/>
                        <a:t>Progrès médecine</a:t>
                      </a:r>
                    </a:p>
                  </a:txBody>
                  <a:tcPr/>
                </a:tc>
                <a:tc>
                  <a:txBody>
                    <a:bodyPr/>
                    <a:lstStyle/>
                    <a:p>
                      <a:pPr algn="ctr"/>
                      <a:r>
                        <a:rPr lang="fr-FR" dirty="0"/>
                        <a:t>Effet de réseau</a:t>
                      </a:r>
                    </a:p>
                  </a:txBody>
                  <a:tcPr/>
                </a:tc>
                <a:tc>
                  <a:txBody>
                    <a:bodyPr/>
                    <a:lstStyle/>
                    <a:p>
                      <a:pPr algn="ctr"/>
                      <a:r>
                        <a:rPr lang="fr-FR" dirty="0"/>
                        <a:t>R&amp;D</a:t>
                      </a:r>
                    </a:p>
                  </a:txBody>
                  <a:tcPr/>
                </a:tc>
                <a:tc>
                  <a:txBody>
                    <a:bodyPr/>
                    <a:lstStyle/>
                    <a:p>
                      <a:pPr algn="ctr"/>
                      <a:r>
                        <a:rPr lang="fr-FR" dirty="0"/>
                        <a:t>Apiculteur et Arboriculteur</a:t>
                      </a:r>
                    </a:p>
                  </a:txBody>
                  <a:tcPr/>
                </a:tc>
                <a:extLst>
                  <a:ext uri="{0D108BD9-81ED-4DB2-BD59-A6C34878D82A}">
                    <a16:rowId xmlns:a16="http://schemas.microsoft.com/office/drawing/2014/main" val="3392820594"/>
                  </a:ext>
                </a:extLst>
              </a:tr>
              <a:tr h="376975">
                <a:tc>
                  <a:txBody>
                    <a:bodyPr/>
                    <a:lstStyle/>
                    <a:p>
                      <a:r>
                        <a:rPr lang="fr-FR" b="1" dirty="0"/>
                        <a:t>Action</a:t>
                      </a:r>
                    </a:p>
                  </a:txBody>
                  <a:tcPr/>
                </a:tc>
                <a:tc>
                  <a:txBody>
                    <a:bodyPr/>
                    <a:lstStyle/>
                    <a:p>
                      <a:r>
                        <a:rPr lang="fr-FR" sz="1600" dirty="0"/>
                        <a:t>Nouveau vaccin </a:t>
                      </a:r>
                    </a:p>
                  </a:txBody>
                  <a:tcPr/>
                </a:tc>
                <a:tc>
                  <a:txBody>
                    <a:bodyPr/>
                    <a:lstStyle/>
                    <a:p>
                      <a:r>
                        <a:rPr lang="fr-FR" sz="1600" dirty="0"/>
                        <a:t>Couverture 4 G</a:t>
                      </a:r>
                    </a:p>
                  </a:txBody>
                  <a:tcPr/>
                </a:tc>
                <a:tc>
                  <a:txBody>
                    <a:bodyPr/>
                    <a:lstStyle/>
                    <a:p>
                      <a:r>
                        <a:rPr lang="fr-FR" sz="1600" dirty="0"/>
                        <a:t>Nouvelles connaissances</a:t>
                      </a:r>
                    </a:p>
                  </a:txBody>
                  <a:tcPr/>
                </a:tc>
                <a:tc>
                  <a:txBody>
                    <a:bodyPr/>
                    <a:lstStyle/>
                    <a:p>
                      <a:r>
                        <a:rPr lang="fr-FR" sz="1600" dirty="0"/>
                        <a:t>Pollinisation naturelle</a:t>
                      </a:r>
                    </a:p>
                  </a:txBody>
                  <a:tcPr/>
                </a:tc>
                <a:extLst>
                  <a:ext uri="{0D108BD9-81ED-4DB2-BD59-A6C34878D82A}">
                    <a16:rowId xmlns:a16="http://schemas.microsoft.com/office/drawing/2014/main" val="1626462833"/>
                  </a:ext>
                </a:extLst>
              </a:tr>
              <a:tr h="376975">
                <a:tc>
                  <a:txBody>
                    <a:bodyPr/>
                    <a:lstStyle/>
                    <a:p>
                      <a:r>
                        <a:rPr lang="fr-FR" b="1" dirty="0"/>
                        <a:t>Externalité positive</a:t>
                      </a:r>
                    </a:p>
                  </a:txBody>
                  <a:tcPr/>
                </a:tc>
                <a:tc>
                  <a:txBody>
                    <a:bodyPr/>
                    <a:lstStyle/>
                    <a:p>
                      <a:r>
                        <a:rPr lang="fr-FR" sz="1600" dirty="0"/>
                        <a:t>Moins de malades, moins d’indemnisation, + de fonds</a:t>
                      </a:r>
                    </a:p>
                  </a:txBody>
                  <a:tcPr/>
                </a:tc>
                <a:tc>
                  <a:txBody>
                    <a:bodyPr/>
                    <a:lstStyle/>
                    <a:p>
                      <a:r>
                        <a:rPr lang="fr-FR" sz="1600" dirty="0"/>
                        <a:t>De + en + d’interlocuteurs</a:t>
                      </a:r>
                    </a:p>
                  </a:txBody>
                  <a:tcPr/>
                </a:tc>
                <a:tc>
                  <a:txBody>
                    <a:bodyPr/>
                    <a:lstStyle/>
                    <a:p>
                      <a:r>
                        <a:rPr lang="fr-FR" sz="1600" dirty="0"/>
                        <a:t>Inspirer d’autres entreprises</a:t>
                      </a:r>
                    </a:p>
                    <a:p>
                      <a:r>
                        <a:rPr lang="fr-FR" sz="1600" dirty="0"/>
                        <a:t>Meilleure qualification de la main d’</a:t>
                      </a:r>
                      <a:r>
                        <a:rPr lang="fr-FR" sz="1600" dirty="0" err="1"/>
                        <a:t>oeuvre</a:t>
                      </a:r>
                      <a:endParaRPr lang="fr-FR" sz="1600" dirty="0"/>
                    </a:p>
                  </a:txBody>
                  <a:tcPr/>
                </a:tc>
                <a:tc>
                  <a:txBody>
                    <a:bodyPr/>
                    <a:lstStyle/>
                    <a:p>
                      <a:r>
                        <a:rPr lang="fr-FR" sz="1600" dirty="0"/>
                        <a:t>Meilleurs rendements</a:t>
                      </a:r>
                    </a:p>
                    <a:p>
                      <a:r>
                        <a:rPr lang="fr-FR" sz="1600" dirty="0"/>
                        <a:t>Miel de meilleure qualité </a:t>
                      </a:r>
                    </a:p>
                    <a:p>
                      <a:r>
                        <a:rPr lang="fr-FR" sz="1600" i="1" dirty="0"/>
                        <a:t>= Externalités positives croisées</a:t>
                      </a:r>
                    </a:p>
                  </a:txBody>
                  <a:tcPr/>
                </a:tc>
                <a:extLst>
                  <a:ext uri="{0D108BD9-81ED-4DB2-BD59-A6C34878D82A}">
                    <a16:rowId xmlns:a16="http://schemas.microsoft.com/office/drawing/2014/main" val="1105224118"/>
                  </a:ext>
                </a:extLst>
              </a:tr>
            </a:tbl>
          </a:graphicData>
        </a:graphic>
      </p:graphicFrame>
    </p:spTree>
    <p:extLst>
      <p:ext uri="{BB962C8B-B14F-4D97-AF65-F5344CB8AC3E}">
        <p14:creationId xmlns:p14="http://schemas.microsoft.com/office/powerpoint/2010/main" val="2710214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B258D2B-6AC3-4B3A-A87C-FD7E65178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Image 4" descr="Réunion de personnes dans un bureau à aire ouverte">
            <a:extLst>
              <a:ext uri="{FF2B5EF4-FFF2-40B4-BE49-F238E27FC236}">
                <a16:creationId xmlns:a16="http://schemas.microsoft.com/office/drawing/2014/main" id="{3BFEB5CE-5390-A377-3097-774FBF161017}"/>
              </a:ext>
            </a:extLst>
          </p:cNvPr>
          <p:cNvPicPr>
            <a:picLocks noChangeAspect="1"/>
          </p:cNvPicPr>
          <p:nvPr/>
        </p:nvPicPr>
        <p:blipFill rotWithShape="1">
          <a:blip r:embed="rId2">
            <a:extLst>
              <a:ext uri="{28A0092B-C50C-407E-A947-70E740481C1C}">
                <a14:useLocalDpi xmlns:a14="http://schemas.microsoft.com/office/drawing/2010/main" val="0"/>
              </a:ext>
            </a:extLst>
          </a:blip>
          <a:srcRect l="18739" r="7537" b="-1"/>
          <a:stretch/>
        </p:blipFill>
        <p:spPr>
          <a:xfrm>
            <a:off x="1" y="10"/>
            <a:ext cx="7574440" cy="6857990"/>
          </a:xfrm>
          <a:prstGeom prst="rect">
            <a:avLst/>
          </a:prstGeom>
        </p:spPr>
      </p:pic>
      <p:sp>
        <p:nvSpPr>
          <p:cNvPr id="21" name="Freeform 5">
            <a:extLst>
              <a:ext uri="{FF2B5EF4-FFF2-40B4-BE49-F238E27FC236}">
                <a16:creationId xmlns:a16="http://schemas.microsoft.com/office/drawing/2014/main" id="{8D55DD8B-9BF9-4B91-A22D-2D3F2AEFF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674843BE-EB7F-6A91-3146-04E54CB42BA6}"/>
              </a:ext>
            </a:extLst>
          </p:cNvPr>
          <p:cNvSpPr>
            <a:spLocks noGrp="1"/>
          </p:cNvSpPr>
          <p:nvPr>
            <p:ph type="title"/>
          </p:nvPr>
        </p:nvSpPr>
        <p:spPr>
          <a:xfrm>
            <a:off x="541867" y="787400"/>
            <a:ext cx="7145866" cy="778933"/>
          </a:xfrm>
        </p:spPr>
        <p:txBody>
          <a:bodyPr anchor="ctr">
            <a:normAutofit/>
          </a:bodyPr>
          <a:lstStyle/>
          <a:p>
            <a:r>
              <a:rPr lang="fr-FR" sz="3200" b="1" dirty="0">
                <a:solidFill>
                  <a:srgbClr val="FEFFFF"/>
                </a:solidFill>
              </a:rPr>
              <a:t>NOS OBJECTIFS concrets !</a:t>
            </a:r>
          </a:p>
        </p:txBody>
      </p:sp>
      <p:sp>
        <p:nvSpPr>
          <p:cNvPr id="3" name="Espace réservé du contenu 2">
            <a:extLst>
              <a:ext uri="{FF2B5EF4-FFF2-40B4-BE49-F238E27FC236}">
                <a16:creationId xmlns:a16="http://schemas.microsoft.com/office/drawing/2014/main" id="{C256CDFF-7226-DFCC-75D5-90CB6B0A7AFE}"/>
              </a:ext>
            </a:extLst>
          </p:cNvPr>
          <p:cNvSpPr>
            <a:spLocks noGrp="1"/>
          </p:cNvSpPr>
          <p:nvPr>
            <p:ph idx="1"/>
          </p:nvPr>
        </p:nvSpPr>
        <p:spPr>
          <a:xfrm>
            <a:off x="7687734" y="1855923"/>
            <a:ext cx="4340144" cy="4840332"/>
          </a:xfrm>
        </p:spPr>
        <p:txBody>
          <a:bodyPr>
            <a:noAutofit/>
          </a:bodyPr>
          <a:lstStyle/>
          <a:p>
            <a:pPr fontAlgn="base"/>
            <a:r>
              <a:rPr lang="fr-FR" dirty="0"/>
              <a:t>Étude des situations auxquelles l’entreprise est confrontée</a:t>
            </a:r>
          </a:p>
          <a:p>
            <a:pPr fontAlgn="base"/>
            <a:r>
              <a:rPr lang="fr-FR" dirty="0"/>
              <a:t>Exploitation d’une base documentaire économique, juridique ou managériale</a:t>
            </a:r>
          </a:p>
          <a:p>
            <a:pPr fontAlgn="base"/>
            <a:r>
              <a:rPr lang="fr-FR" dirty="0"/>
              <a:t>Proposition de solutions argumentées</a:t>
            </a:r>
          </a:p>
          <a:p>
            <a:pPr fontAlgn="base"/>
            <a:r>
              <a:rPr lang="fr-FR" dirty="0"/>
              <a:t>Réalisation d’un diagnostic préparant une prise de décision stratégique</a:t>
            </a:r>
          </a:p>
          <a:p>
            <a:pPr fontAlgn="base"/>
            <a:r>
              <a:rPr lang="fr-FR" dirty="0"/>
              <a:t>Présentation des analyses et des propositions de manière cohérente et argumentée</a:t>
            </a:r>
          </a:p>
        </p:txBody>
      </p:sp>
    </p:spTree>
    <p:extLst>
      <p:ext uri="{BB962C8B-B14F-4D97-AF65-F5344CB8AC3E}">
        <p14:creationId xmlns:p14="http://schemas.microsoft.com/office/powerpoint/2010/main" val="1231579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6.3 – Externalités négatives</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endParaRPr lang="fr-FR" dirty="0">
              <a:solidFill>
                <a:srgbClr val="4D5156"/>
              </a:solidFill>
              <a:latin typeface="+mj-lt"/>
              <a:ea typeface="Times New Roman" panose="02020603050405020304" pitchFamily="18" charset="0"/>
              <a:cs typeface="Times New Roman" panose="02020603050405020304" pitchFamily="18" charset="0"/>
            </a:endParaRPr>
          </a:p>
          <a:p>
            <a:endParaRPr lang="fr-FR" dirty="0">
              <a:effectLst/>
              <a:latin typeface="+mj-lt"/>
              <a:ea typeface="Times New Roman" panose="02020603050405020304" pitchFamily="18" charset="0"/>
              <a:cs typeface="Times New Roman" panose="02020603050405020304" pitchFamily="18" charset="0"/>
            </a:endParaRPr>
          </a:p>
        </p:txBody>
      </p:sp>
      <p:graphicFrame>
        <p:nvGraphicFramePr>
          <p:cNvPr id="5" name="Tableau 4">
            <a:extLst>
              <a:ext uri="{FF2B5EF4-FFF2-40B4-BE49-F238E27FC236}">
                <a16:creationId xmlns:a16="http://schemas.microsoft.com/office/drawing/2014/main" id="{E4EB2560-A6C4-5512-7E59-FED582E4CBE5}"/>
              </a:ext>
            </a:extLst>
          </p:cNvPr>
          <p:cNvGraphicFramePr>
            <a:graphicFrameLocks noGrp="1"/>
          </p:cNvGraphicFramePr>
          <p:nvPr>
            <p:extLst>
              <p:ext uri="{D42A27DB-BD31-4B8C-83A1-F6EECF244321}">
                <p14:modId xmlns:p14="http://schemas.microsoft.com/office/powerpoint/2010/main" val="982585495"/>
              </p:ext>
            </p:extLst>
          </p:nvPr>
        </p:nvGraphicFramePr>
        <p:xfrm>
          <a:off x="889000" y="2252980"/>
          <a:ext cx="10615610" cy="3042920"/>
        </p:xfrm>
        <a:graphic>
          <a:graphicData uri="http://schemas.openxmlformats.org/drawingml/2006/table">
            <a:tbl>
              <a:tblPr firstRow="1" bandRow="1">
                <a:tableStyleId>{5C22544A-7EE6-4342-B048-85BDC9FD1C3A}</a:tableStyleId>
              </a:tblPr>
              <a:tblGrid>
                <a:gridCol w="1484310">
                  <a:extLst>
                    <a:ext uri="{9D8B030D-6E8A-4147-A177-3AD203B41FA5}">
                      <a16:colId xmlns:a16="http://schemas.microsoft.com/office/drawing/2014/main" val="1316701938"/>
                    </a:ext>
                  </a:extLst>
                </a:gridCol>
                <a:gridCol w="2554290">
                  <a:extLst>
                    <a:ext uri="{9D8B030D-6E8A-4147-A177-3AD203B41FA5}">
                      <a16:colId xmlns:a16="http://schemas.microsoft.com/office/drawing/2014/main" val="4091355989"/>
                    </a:ext>
                  </a:extLst>
                </a:gridCol>
                <a:gridCol w="2330766">
                  <a:extLst>
                    <a:ext uri="{9D8B030D-6E8A-4147-A177-3AD203B41FA5}">
                      <a16:colId xmlns:a16="http://schemas.microsoft.com/office/drawing/2014/main" val="922053071"/>
                    </a:ext>
                  </a:extLst>
                </a:gridCol>
                <a:gridCol w="2123122">
                  <a:extLst>
                    <a:ext uri="{9D8B030D-6E8A-4147-A177-3AD203B41FA5}">
                      <a16:colId xmlns:a16="http://schemas.microsoft.com/office/drawing/2014/main" val="3006700474"/>
                    </a:ext>
                  </a:extLst>
                </a:gridCol>
                <a:gridCol w="2123122">
                  <a:extLst>
                    <a:ext uri="{9D8B030D-6E8A-4147-A177-3AD203B41FA5}">
                      <a16:colId xmlns:a16="http://schemas.microsoft.com/office/drawing/2014/main" val="4070100812"/>
                    </a:ext>
                  </a:extLst>
                </a:gridCol>
              </a:tblGrid>
              <a:tr h="909320">
                <a:tc>
                  <a:txBody>
                    <a:bodyPr/>
                    <a:lstStyle/>
                    <a:p>
                      <a:pPr algn="ctr"/>
                      <a:endParaRPr lang="fr-FR" dirty="0"/>
                    </a:p>
                  </a:txBody>
                  <a:tcPr/>
                </a:tc>
                <a:tc>
                  <a:txBody>
                    <a:bodyPr/>
                    <a:lstStyle/>
                    <a:p>
                      <a:pPr algn="ctr"/>
                      <a:endParaRPr lang="fr-FR" dirty="0"/>
                    </a:p>
                  </a:txBody>
                  <a:tcPr/>
                </a:tc>
                <a:tc>
                  <a:txBody>
                    <a:bodyPr/>
                    <a:lstStyle/>
                    <a:p>
                      <a:pPr algn="ctr"/>
                      <a:endParaRPr lang="fr-FR" dirty="0"/>
                    </a:p>
                  </a:txBody>
                  <a:tcPr/>
                </a:tc>
                <a:tc>
                  <a:txBody>
                    <a:bodyPr/>
                    <a:lstStyle/>
                    <a:p>
                      <a:pPr algn="ctr"/>
                      <a:endParaRPr lang="fr-FR" dirty="0"/>
                    </a:p>
                  </a:txBody>
                  <a:tcPr/>
                </a:tc>
                <a:tc>
                  <a:txBody>
                    <a:bodyPr/>
                    <a:lstStyle/>
                    <a:p>
                      <a:pPr algn="ctr"/>
                      <a:endParaRPr lang="fr-FR" dirty="0"/>
                    </a:p>
                  </a:txBody>
                  <a:tcPr/>
                </a:tc>
                <a:extLst>
                  <a:ext uri="{0D108BD9-81ED-4DB2-BD59-A6C34878D82A}">
                    <a16:rowId xmlns:a16="http://schemas.microsoft.com/office/drawing/2014/main" val="3392820594"/>
                  </a:ext>
                </a:extLst>
              </a:tr>
              <a:tr h="376975">
                <a:tc>
                  <a:txBody>
                    <a:bodyPr/>
                    <a:lstStyle/>
                    <a:p>
                      <a:r>
                        <a:rPr lang="fr-FR" b="1" dirty="0"/>
                        <a:t>Action</a:t>
                      </a:r>
                    </a:p>
                  </a:txBody>
                  <a:tcPr/>
                </a:tc>
                <a:tc>
                  <a:txBody>
                    <a:bodyPr/>
                    <a:lstStyle/>
                    <a:p>
                      <a:r>
                        <a:rPr lang="fr-FR" sz="1600" dirty="0"/>
                        <a:t>Combustion hydrocarbures</a:t>
                      </a:r>
                    </a:p>
                  </a:txBody>
                  <a:tcPr/>
                </a:tc>
                <a:tc>
                  <a:txBody>
                    <a:bodyPr/>
                    <a:lstStyle/>
                    <a:p>
                      <a:r>
                        <a:rPr lang="fr-FR" sz="1600" dirty="0"/>
                        <a:t>Taxation des hauts revenus</a:t>
                      </a:r>
                    </a:p>
                  </a:txBody>
                  <a:tcPr/>
                </a:tc>
                <a:tc>
                  <a:txBody>
                    <a:bodyPr/>
                    <a:lstStyle/>
                    <a:p>
                      <a:r>
                        <a:rPr lang="fr-FR" sz="1600" dirty="0"/>
                        <a:t>Dommages collatéraux non réparables</a:t>
                      </a:r>
                    </a:p>
                  </a:txBody>
                  <a:tcPr/>
                </a:tc>
                <a:tc>
                  <a:txBody>
                    <a:bodyPr/>
                    <a:lstStyle/>
                    <a:p>
                      <a:r>
                        <a:rPr lang="fr-FR" sz="1600" dirty="0"/>
                        <a:t>Alcoolisme</a:t>
                      </a:r>
                    </a:p>
                  </a:txBody>
                  <a:tcPr/>
                </a:tc>
                <a:extLst>
                  <a:ext uri="{0D108BD9-81ED-4DB2-BD59-A6C34878D82A}">
                    <a16:rowId xmlns:a16="http://schemas.microsoft.com/office/drawing/2014/main" val="1626462833"/>
                  </a:ext>
                </a:extLst>
              </a:tr>
              <a:tr h="376975">
                <a:tc>
                  <a:txBody>
                    <a:bodyPr/>
                    <a:lstStyle/>
                    <a:p>
                      <a:r>
                        <a:rPr lang="fr-FR" b="1" dirty="0"/>
                        <a:t>Externalité négative</a:t>
                      </a:r>
                    </a:p>
                  </a:txBody>
                  <a:tcPr/>
                </a:tc>
                <a:tc>
                  <a:txBody>
                    <a:bodyPr/>
                    <a:lstStyle/>
                    <a:p>
                      <a:r>
                        <a:rPr lang="fr-FR" sz="1600" dirty="0"/>
                        <a:t>Maladies et réchauffement climatique et catastrophes climatiques</a:t>
                      </a:r>
                    </a:p>
                  </a:txBody>
                  <a:tcPr/>
                </a:tc>
                <a:tc>
                  <a:txBody>
                    <a:bodyPr/>
                    <a:lstStyle/>
                    <a:p>
                      <a:r>
                        <a:rPr lang="fr-FR" sz="1600" dirty="0"/>
                        <a:t>Fuite des capitaux vers l’étranger donc moins d’impôts, moins d’emplois (si entreprise)</a:t>
                      </a:r>
                    </a:p>
                  </a:txBody>
                  <a:tcPr/>
                </a:tc>
                <a:tc>
                  <a:txBody>
                    <a:bodyPr/>
                    <a:lstStyle/>
                    <a:p>
                      <a:r>
                        <a:rPr lang="fr-FR" sz="1600" dirty="0"/>
                        <a:t>Handicap, prise en charge deuil, perte de compétences suite handicap…</a:t>
                      </a:r>
                    </a:p>
                  </a:txBody>
                  <a:tcPr/>
                </a:tc>
                <a:tc>
                  <a:txBody>
                    <a:bodyPr/>
                    <a:lstStyle/>
                    <a:p>
                      <a:r>
                        <a:rPr lang="fr-FR" sz="1600" kern="1200" dirty="0">
                          <a:solidFill>
                            <a:schemeClr val="dk1"/>
                          </a:solidFill>
                          <a:latin typeface="+mn-lt"/>
                          <a:ea typeface="+mn-ea"/>
                          <a:cs typeface="+mn-cs"/>
                        </a:rPr>
                        <a:t>trouble l’équilibre familial =&gt; divorces, échecs scolaires etc. </a:t>
                      </a:r>
                    </a:p>
                  </a:txBody>
                  <a:tcPr/>
                </a:tc>
                <a:extLst>
                  <a:ext uri="{0D108BD9-81ED-4DB2-BD59-A6C34878D82A}">
                    <a16:rowId xmlns:a16="http://schemas.microsoft.com/office/drawing/2014/main" val="1105224118"/>
                  </a:ext>
                </a:extLst>
              </a:tr>
            </a:tbl>
          </a:graphicData>
        </a:graphic>
      </p:graphicFrame>
    </p:spTree>
    <p:extLst>
      <p:ext uri="{BB962C8B-B14F-4D97-AF65-F5344CB8AC3E}">
        <p14:creationId xmlns:p14="http://schemas.microsoft.com/office/powerpoint/2010/main" val="7288962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6.3 – Externalités négatives</a:t>
            </a: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endParaRPr lang="fr-FR" dirty="0">
              <a:solidFill>
                <a:srgbClr val="4D5156"/>
              </a:solidFill>
              <a:latin typeface="+mj-lt"/>
              <a:ea typeface="Times New Roman" panose="02020603050405020304" pitchFamily="18" charset="0"/>
              <a:cs typeface="Times New Roman" panose="02020603050405020304" pitchFamily="18" charset="0"/>
            </a:endParaRPr>
          </a:p>
          <a:p>
            <a:endParaRPr lang="fr-FR" dirty="0">
              <a:effectLst/>
              <a:latin typeface="+mj-lt"/>
              <a:ea typeface="Times New Roman" panose="02020603050405020304" pitchFamily="18" charset="0"/>
              <a:cs typeface="Times New Roman" panose="02020603050405020304" pitchFamily="18" charset="0"/>
            </a:endParaRPr>
          </a:p>
        </p:txBody>
      </p:sp>
      <p:sp>
        <p:nvSpPr>
          <p:cNvPr id="11" name="Espace réservé du contenu 2">
            <a:extLst>
              <a:ext uri="{FF2B5EF4-FFF2-40B4-BE49-F238E27FC236}">
                <a16:creationId xmlns:a16="http://schemas.microsoft.com/office/drawing/2014/main" id="{03840187-5F30-1EA8-5708-D9DF0C75ED64}"/>
              </a:ext>
            </a:extLst>
          </p:cNvPr>
          <p:cNvSpPr txBox="1">
            <a:spLocks/>
          </p:cNvSpPr>
          <p:nvPr/>
        </p:nvSpPr>
        <p:spPr>
          <a:xfrm>
            <a:off x="2527300" y="1612900"/>
            <a:ext cx="9129710" cy="52832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fr-FR" b="1" dirty="0">
                <a:latin typeface="+mj-lt"/>
                <a:ea typeface="Times New Roman" panose="02020603050405020304" pitchFamily="18" charset="0"/>
                <a:cs typeface="Times New Roman" panose="02020603050405020304" pitchFamily="18" charset="0"/>
              </a:rPr>
              <a:t>ZOOM ECO-TAXE – Principe du Pollueur-payeur</a:t>
            </a:r>
          </a:p>
          <a:p>
            <a:pPr marL="0" indent="0">
              <a:buNone/>
            </a:pPr>
            <a:r>
              <a:rPr lang="fr-FR" b="0" i="0" dirty="0">
                <a:solidFill>
                  <a:srgbClr val="040C28"/>
                </a:solidFill>
                <a:effectLst/>
                <a:latin typeface="+mj-lt"/>
              </a:rPr>
              <a:t>taxe qui s'applique en vertu du principe pollueur-payeur aux actions générant des dommages environnementaux, pour contribuer à les limiter et/ou à en atténuer ou réparer certains effets</a:t>
            </a:r>
            <a:r>
              <a:rPr lang="fr-FR" b="0" i="0" dirty="0">
                <a:solidFill>
                  <a:srgbClr val="202124"/>
                </a:solidFill>
                <a:effectLst/>
                <a:latin typeface="+mj-lt"/>
              </a:rPr>
              <a:t>.</a:t>
            </a:r>
            <a:endParaRPr lang="fr-FR" dirty="0">
              <a:solidFill>
                <a:srgbClr val="4D5156"/>
              </a:solidFill>
              <a:latin typeface="+mj-lt"/>
            </a:endParaRPr>
          </a:p>
          <a:p>
            <a:endParaRPr lang="fr-FR" dirty="0">
              <a:solidFill>
                <a:srgbClr val="4D5156"/>
              </a:solidFill>
              <a:latin typeface="+mj-lt"/>
              <a:ea typeface="Times New Roman" panose="02020603050405020304" pitchFamily="18" charset="0"/>
              <a:cs typeface="Times New Roman" panose="02020603050405020304" pitchFamily="18" charset="0"/>
            </a:endParaRPr>
          </a:p>
          <a:p>
            <a:r>
              <a:rPr lang="fr-FR" dirty="0">
                <a:latin typeface="+mj-lt"/>
                <a:ea typeface="Times New Roman" panose="02020603050405020304" pitchFamily="18" charset="0"/>
                <a:cs typeface="Times New Roman" panose="02020603050405020304" pitchFamily="18" charset="0"/>
                <a:hlinkClick r:id="rId2"/>
              </a:rPr>
              <a:t>Principe Pollueur Payeur</a:t>
            </a:r>
            <a:endParaRPr lang="fr-FR" dirty="0">
              <a:latin typeface="+mj-lt"/>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79566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a:xfrm>
            <a:off x="2589212" y="3530128"/>
            <a:ext cx="8915399" cy="2159471"/>
          </a:xfrm>
        </p:spPr>
        <p:txBody>
          <a:bodyPr>
            <a:noAutofit/>
          </a:bodyPr>
          <a:lstStyle/>
          <a:p>
            <a:r>
              <a:rPr lang="fr-FR" sz="2800" b="1" dirty="0"/>
              <a:t>7 – Rôle des banques et du marché financier</a:t>
            </a:r>
          </a:p>
          <a:p>
            <a:endParaRPr lang="fr-FR" sz="2800" b="1" dirty="0"/>
          </a:p>
          <a:p>
            <a:pPr algn="ctr"/>
            <a:r>
              <a:rPr lang="fr-FR" b="1" dirty="0">
                <a:hlinkClick r:id="rId2"/>
              </a:rPr>
              <a:t>ça sert à quoi une banque ?</a:t>
            </a:r>
            <a:endParaRPr lang="fr-FR" b="1" dirty="0"/>
          </a:p>
        </p:txBody>
      </p:sp>
      <p:pic>
        <p:nvPicPr>
          <p:cNvPr id="5" name="Graphique 4" descr="Caméra vidéo avec un remplissage uni">
            <a:extLst>
              <a:ext uri="{FF2B5EF4-FFF2-40B4-BE49-F238E27FC236}">
                <a16:creationId xmlns:a16="http://schemas.microsoft.com/office/drawing/2014/main" id="{0612C0EC-54C9-482C-D251-784499CDDF7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947365" y="4372237"/>
            <a:ext cx="914400" cy="914400"/>
          </a:xfrm>
          <a:prstGeom prst="rect">
            <a:avLst/>
          </a:prstGeom>
        </p:spPr>
      </p:pic>
    </p:spTree>
    <p:extLst>
      <p:ext uri="{BB962C8B-B14F-4D97-AF65-F5344CB8AC3E}">
        <p14:creationId xmlns:p14="http://schemas.microsoft.com/office/powerpoint/2010/main" val="21351685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a:xfrm>
            <a:off x="1739900" y="624110"/>
            <a:ext cx="10160000" cy="1280890"/>
          </a:xfrm>
        </p:spPr>
        <p:txBody>
          <a:bodyPr/>
          <a:lstStyle/>
          <a:p>
            <a:r>
              <a:rPr lang="fr-FR" sz="3600" b="1" dirty="0"/>
              <a:t>7 – Rôle des banques et du marché financier</a:t>
            </a:r>
            <a:endParaRPr lang="fr-FR" b="1"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endParaRPr lang="fr-FR" b="1" dirty="0">
              <a:solidFill>
                <a:schemeClr val="tx1"/>
              </a:solidFill>
              <a:effectLst/>
              <a:latin typeface="+mj-lt"/>
              <a:ea typeface="Times New Roman" panose="02020603050405020304" pitchFamily="18" charset="0"/>
              <a:cs typeface="Times New Roman" panose="02020603050405020304" pitchFamily="18" charset="0"/>
            </a:endParaRPr>
          </a:p>
          <a:p>
            <a:r>
              <a:rPr lang="fr-FR" b="1" dirty="0">
                <a:solidFill>
                  <a:schemeClr val="tx1"/>
                </a:solidFill>
                <a:effectLst/>
                <a:latin typeface="+mj-lt"/>
                <a:ea typeface="Times New Roman" panose="02020603050405020304" pitchFamily="18" charset="0"/>
                <a:cs typeface="Times New Roman" panose="02020603050405020304" pitchFamily="18" charset="0"/>
              </a:rPr>
              <a:t>Définition système financier</a:t>
            </a:r>
            <a:r>
              <a:rPr lang="fr-FR" b="1" dirty="0">
                <a:solidFill>
                  <a:schemeClr val="tx1"/>
                </a:solidFill>
                <a:latin typeface="+mj-lt"/>
                <a:ea typeface="Times New Roman" panose="02020603050405020304" pitchFamily="18" charset="0"/>
                <a:cs typeface="Times New Roman" panose="02020603050405020304" pitchFamily="18" charset="0"/>
              </a:rPr>
              <a:t> </a:t>
            </a:r>
            <a:r>
              <a:rPr lang="fr-FR" dirty="0">
                <a:solidFill>
                  <a:schemeClr val="tx1"/>
                </a:solidFill>
                <a:latin typeface="+mj-lt"/>
                <a:ea typeface="Times New Roman" panose="02020603050405020304" pitchFamily="18" charset="0"/>
                <a:cs typeface="Times New Roman" panose="02020603050405020304" pitchFamily="18" charset="0"/>
              </a:rPr>
              <a:t>: </a:t>
            </a:r>
            <a:r>
              <a:rPr lang="fr-FR" i="0" dirty="0">
                <a:solidFill>
                  <a:schemeClr val="tx1"/>
                </a:solidFill>
                <a:effectLst/>
                <a:latin typeface="+mj-lt"/>
              </a:rPr>
              <a:t>Le système financier </a:t>
            </a:r>
            <a:r>
              <a:rPr lang="fr-FR" b="0" i="0" dirty="0">
                <a:solidFill>
                  <a:schemeClr val="tx1"/>
                </a:solidFill>
                <a:effectLst/>
                <a:latin typeface="+mj-lt"/>
              </a:rPr>
              <a:t>désigne l'ensemble des institutions, règles et pratiques qui permettent de mettre en relation les agents qui ont une capacité de financement et ceux qui ont un besoin de financement,</a:t>
            </a:r>
          </a:p>
          <a:p>
            <a:pPr lvl="1"/>
            <a:r>
              <a:rPr lang="fr-FR" dirty="0">
                <a:solidFill>
                  <a:schemeClr val="tx1"/>
                </a:solidFill>
                <a:latin typeface="+mj-lt"/>
                <a:ea typeface="Times New Roman" panose="02020603050405020304" pitchFamily="18" charset="0"/>
                <a:cs typeface="Times New Roman" panose="02020603050405020304" pitchFamily="18" charset="0"/>
              </a:rPr>
              <a:t>Collecter l’épargne</a:t>
            </a:r>
          </a:p>
          <a:p>
            <a:pPr lvl="1"/>
            <a:r>
              <a:rPr lang="fr-FR" dirty="0">
                <a:solidFill>
                  <a:schemeClr val="tx1"/>
                </a:solidFill>
                <a:effectLst/>
                <a:latin typeface="+mj-lt"/>
                <a:ea typeface="Times New Roman" panose="02020603050405020304" pitchFamily="18" charset="0"/>
                <a:cs typeface="Times New Roman" panose="02020603050405020304" pitchFamily="18" charset="0"/>
              </a:rPr>
              <a:t>Financer les besoins</a:t>
            </a:r>
          </a:p>
          <a:p>
            <a:endParaRPr lang="fr-FR" sz="1200" b="1" dirty="0">
              <a:solidFill>
                <a:schemeClr val="tx1"/>
              </a:solidFill>
              <a:latin typeface="+mj-lt"/>
              <a:ea typeface="Times New Roman" panose="02020603050405020304" pitchFamily="18" charset="0"/>
              <a:cs typeface="Times New Roman" panose="02020603050405020304" pitchFamily="18" charset="0"/>
            </a:endParaRPr>
          </a:p>
          <a:p>
            <a:r>
              <a:rPr lang="fr-FR" b="1" dirty="0">
                <a:solidFill>
                  <a:schemeClr val="tx1"/>
                </a:solidFill>
                <a:latin typeface="+mj-lt"/>
                <a:ea typeface="Times New Roman" panose="02020603050405020304" pitchFamily="18" charset="0"/>
                <a:cs typeface="Times New Roman" panose="02020603050405020304" pitchFamily="18" charset="0"/>
              </a:rPr>
              <a:t>Financement indirect </a:t>
            </a:r>
            <a:r>
              <a:rPr lang="fr-FR" dirty="0">
                <a:solidFill>
                  <a:schemeClr val="tx1"/>
                </a:solidFill>
                <a:latin typeface="+mj-lt"/>
                <a:ea typeface="Times New Roman" panose="02020603050405020304" pitchFamily="18" charset="0"/>
                <a:cs typeface="Times New Roman" panose="02020603050405020304" pitchFamily="18" charset="0"/>
              </a:rPr>
              <a:t>: banque = intermédiaire entre épargnant et emprunteur </a:t>
            </a:r>
            <a:endParaRPr lang="fr-FR" b="1" dirty="0">
              <a:solidFill>
                <a:schemeClr val="tx1"/>
              </a:solidFill>
              <a:latin typeface="+mj-lt"/>
              <a:ea typeface="Times New Roman" panose="02020603050405020304" pitchFamily="18" charset="0"/>
              <a:cs typeface="Times New Roman" panose="02020603050405020304" pitchFamily="18" charset="0"/>
            </a:endParaRPr>
          </a:p>
          <a:p>
            <a:pPr marL="0" indent="0">
              <a:buNone/>
            </a:pPr>
            <a:endParaRPr lang="fr-FR" b="1" dirty="0">
              <a:solidFill>
                <a:schemeClr val="tx1"/>
              </a:solidFill>
              <a:latin typeface="+mj-lt"/>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560364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a:xfrm>
            <a:off x="1739900" y="624110"/>
            <a:ext cx="10160000" cy="1280890"/>
          </a:xfrm>
        </p:spPr>
        <p:txBody>
          <a:bodyPr/>
          <a:lstStyle/>
          <a:p>
            <a:r>
              <a:rPr lang="fr-FR" sz="3600" b="1" dirty="0"/>
              <a:t>7 – Rôle des banques et du marché financier</a:t>
            </a:r>
            <a:endParaRPr lang="fr-FR" b="1"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r>
              <a:rPr lang="fr-FR" b="1" dirty="0">
                <a:solidFill>
                  <a:srgbClr val="4D5156"/>
                </a:solidFill>
                <a:latin typeface="+mj-lt"/>
                <a:ea typeface="Times New Roman" panose="02020603050405020304" pitchFamily="18" charset="0"/>
                <a:cs typeface="Times New Roman" panose="02020603050405020304" pitchFamily="18" charset="0"/>
              </a:rPr>
              <a:t>Financement direct :</a:t>
            </a:r>
          </a:p>
          <a:p>
            <a:pPr marL="0" indent="0">
              <a:buNone/>
            </a:pPr>
            <a:endParaRPr lang="fr-FR" b="1" dirty="0">
              <a:solidFill>
                <a:srgbClr val="4D5156"/>
              </a:solidFill>
              <a:latin typeface="+mj-lt"/>
              <a:ea typeface="Times New Roman" panose="02020603050405020304" pitchFamily="18" charset="0"/>
              <a:cs typeface="Times New Roman" panose="02020603050405020304" pitchFamily="18" charset="0"/>
            </a:endParaRPr>
          </a:p>
        </p:txBody>
      </p:sp>
      <p:graphicFrame>
        <p:nvGraphicFramePr>
          <p:cNvPr id="5" name="Tableau 4">
            <a:extLst>
              <a:ext uri="{FF2B5EF4-FFF2-40B4-BE49-F238E27FC236}">
                <a16:creationId xmlns:a16="http://schemas.microsoft.com/office/drawing/2014/main" id="{0448A68C-2D00-F02C-C1E6-EE2888728264}"/>
              </a:ext>
            </a:extLst>
          </p:cNvPr>
          <p:cNvGraphicFramePr>
            <a:graphicFrameLocks noGrp="1"/>
          </p:cNvGraphicFramePr>
          <p:nvPr>
            <p:extLst>
              <p:ext uri="{D42A27DB-BD31-4B8C-83A1-F6EECF244321}">
                <p14:modId xmlns:p14="http://schemas.microsoft.com/office/powerpoint/2010/main" val="2393035667"/>
              </p:ext>
            </p:extLst>
          </p:nvPr>
        </p:nvGraphicFramePr>
        <p:xfrm>
          <a:off x="1943100" y="2235201"/>
          <a:ext cx="9220200" cy="2199640"/>
        </p:xfrm>
        <a:graphic>
          <a:graphicData uri="http://schemas.openxmlformats.org/drawingml/2006/table">
            <a:tbl>
              <a:tblPr firstRow="1" bandRow="1">
                <a:tableStyleId>{5C22544A-7EE6-4342-B048-85BDC9FD1C3A}</a:tableStyleId>
              </a:tblPr>
              <a:tblGrid>
                <a:gridCol w="2152650">
                  <a:extLst>
                    <a:ext uri="{9D8B030D-6E8A-4147-A177-3AD203B41FA5}">
                      <a16:colId xmlns:a16="http://schemas.microsoft.com/office/drawing/2014/main" val="1626128357"/>
                    </a:ext>
                  </a:extLst>
                </a:gridCol>
                <a:gridCol w="2355850">
                  <a:extLst>
                    <a:ext uri="{9D8B030D-6E8A-4147-A177-3AD203B41FA5}">
                      <a16:colId xmlns:a16="http://schemas.microsoft.com/office/drawing/2014/main" val="3127227317"/>
                    </a:ext>
                  </a:extLst>
                </a:gridCol>
                <a:gridCol w="2355850">
                  <a:extLst>
                    <a:ext uri="{9D8B030D-6E8A-4147-A177-3AD203B41FA5}">
                      <a16:colId xmlns:a16="http://schemas.microsoft.com/office/drawing/2014/main" val="787006134"/>
                    </a:ext>
                  </a:extLst>
                </a:gridCol>
                <a:gridCol w="2355850">
                  <a:extLst>
                    <a:ext uri="{9D8B030D-6E8A-4147-A177-3AD203B41FA5}">
                      <a16:colId xmlns:a16="http://schemas.microsoft.com/office/drawing/2014/main" val="3580421950"/>
                    </a:ext>
                  </a:extLst>
                </a:gridCol>
              </a:tblGrid>
              <a:tr h="370840">
                <a:tc>
                  <a:txBody>
                    <a:bodyPr/>
                    <a:lstStyle/>
                    <a:p>
                      <a:pPr algn="ctr"/>
                      <a:r>
                        <a:rPr lang="fr-FR" dirty="0"/>
                        <a:t>Marché</a:t>
                      </a:r>
                    </a:p>
                  </a:txBody>
                  <a:tcPr/>
                </a:tc>
                <a:tc>
                  <a:txBody>
                    <a:bodyPr/>
                    <a:lstStyle/>
                    <a:p>
                      <a:pPr algn="ctr"/>
                      <a:r>
                        <a:rPr lang="fr-FR" dirty="0"/>
                        <a:t>Qui</a:t>
                      </a:r>
                    </a:p>
                  </a:txBody>
                  <a:tcPr/>
                </a:tc>
                <a:tc>
                  <a:txBody>
                    <a:bodyPr/>
                    <a:lstStyle/>
                    <a:p>
                      <a:pPr algn="ctr"/>
                      <a:r>
                        <a:rPr lang="fr-FR" dirty="0"/>
                        <a:t>Quoi</a:t>
                      </a:r>
                    </a:p>
                  </a:txBody>
                  <a:tcPr/>
                </a:tc>
                <a:tc>
                  <a:txBody>
                    <a:bodyPr/>
                    <a:lstStyle/>
                    <a:p>
                      <a:pPr algn="ctr"/>
                      <a:r>
                        <a:rPr lang="fr-FR" dirty="0"/>
                        <a:t>Durée d’emprunt</a:t>
                      </a:r>
                    </a:p>
                  </a:txBody>
                  <a:tcPr/>
                </a:tc>
                <a:extLst>
                  <a:ext uri="{0D108BD9-81ED-4DB2-BD59-A6C34878D82A}">
                    <a16:rowId xmlns:a16="http://schemas.microsoft.com/office/drawing/2014/main" val="3445258511"/>
                  </a:ext>
                </a:extLst>
              </a:tr>
              <a:tr h="370840">
                <a:tc>
                  <a:txBody>
                    <a:bodyPr/>
                    <a:lstStyle/>
                    <a:p>
                      <a:r>
                        <a:rPr lang="fr-FR" dirty="0"/>
                        <a:t>Monétaire</a:t>
                      </a:r>
                    </a:p>
                  </a:txBody>
                  <a:tcPr/>
                </a:tc>
                <a:tc>
                  <a:txBody>
                    <a:bodyPr/>
                    <a:lstStyle/>
                    <a:p>
                      <a:r>
                        <a:rPr lang="fr-FR" dirty="0"/>
                        <a:t>Entreprises, </a:t>
                      </a:r>
                    </a:p>
                    <a:p>
                      <a:r>
                        <a:rPr lang="fr-FR" dirty="0"/>
                        <a:t>Etat</a:t>
                      </a:r>
                    </a:p>
                    <a:p>
                      <a:r>
                        <a:rPr lang="fr-FR" dirty="0"/>
                        <a:t>Banques</a:t>
                      </a:r>
                    </a:p>
                  </a:txBody>
                  <a:tcPr/>
                </a:tc>
                <a:tc>
                  <a:txBody>
                    <a:bodyPr/>
                    <a:lstStyle/>
                    <a:p>
                      <a:r>
                        <a:rPr lang="fr-FR" dirty="0"/>
                        <a:t>Prêts</a:t>
                      </a:r>
                    </a:p>
                  </a:txBody>
                  <a:tcPr/>
                </a:tc>
                <a:tc>
                  <a:txBody>
                    <a:bodyPr/>
                    <a:lstStyle/>
                    <a:p>
                      <a:r>
                        <a:rPr lang="fr-FR" dirty="0"/>
                        <a:t>Courte</a:t>
                      </a:r>
                    </a:p>
                  </a:txBody>
                  <a:tcPr/>
                </a:tc>
                <a:extLst>
                  <a:ext uri="{0D108BD9-81ED-4DB2-BD59-A6C34878D82A}">
                    <a16:rowId xmlns:a16="http://schemas.microsoft.com/office/drawing/2014/main" val="971794015"/>
                  </a:ext>
                </a:extLst>
              </a:tr>
              <a:tr h="370840">
                <a:tc>
                  <a:txBody>
                    <a:bodyPr/>
                    <a:lstStyle/>
                    <a:p>
                      <a:r>
                        <a:rPr lang="fr-FR" dirty="0"/>
                        <a:t>Financier :</a:t>
                      </a:r>
                    </a:p>
                    <a:p>
                      <a:r>
                        <a:rPr lang="fr-FR" dirty="0"/>
                        <a:t>- Obligataires</a:t>
                      </a:r>
                    </a:p>
                    <a:p>
                      <a:r>
                        <a:rPr lang="fr-FR" dirty="0"/>
                        <a:t>- Actions</a:t>
                      </a:r>
                    </a:p>
                  </a:txBody>
                  <a:tcPr/>
                </a:tc>
                <a:tc>
                  <a:txBody>
                    <a:bodyPr/>
                    <a:lstStyle/>
                    <a:p>
                      <a:r>
                        <a:rPr lang="fr-FR" dirty="0"/>
                        <a:t>Entreprises </a:t>
                      </a:r>
                    </a:p>
                  </a:txBody>
                  <a:tcPr/>
                </a:tc>
                <a:tc>
                  <a:txBody>
                    <a:bodyPr/>
                    <a:lstStyle/>
                    <a:p>
                      <a:r>
                        <a:rPr lang="fr-FR" dirty="0"/>
                        <a:t>Titres d’une entreprise</a:t>
                      </a:r>
                    </a:p>
                  </a:txBody>
                  <a:tcPr/>
                </a:tc>
                <a:tc>
                  <a:txBody>
                    <a:bodyPr/>
                    <a:lstStyle/>
                    <a:p>
                      <a:r>
                        <a:rPr lang="fr-FR" dirty="0"/>
                        <a:t>Longue</a:t>
                      </a:r>
                    </a:p>
                  </a:txBody>
                  <a:tcPr/>
                </a:tc>
                <a:extLst>
                  <a:ext uri="{0D108BD9-81ED-4DB2-BD59-A6C34878D82A}">
                    <a16:rowId xmlns:a16="http://schemas.microsoft.com/office/drawing/2014/main" val="903154229"/>
                  </a:ext>
                </a:extLst>
              </a:tr>
            </a:tbl>
          </a:graphicData>
        </a:graphic>
      </p:graphicFrame>
    </p:spTree>
    <p:extLst>
      <p:ext uri="{BB962C8B-B14F-4D97-AF65-F5344CB8AC3E}">
        <p14:creationId xmlns:p14="http://schemas.microsoft.com/office/powerpoint/2010/main" val="4808085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a:xfrm>
            <a:off x="1739900" y="624110"/>
            <a:ext cx="10160000" cy="1280890"/>
          </a:xfrm>
        </p:spPr>
        <p:txBody>
          <a:bodyPr/>
          <a:lstStyle/>
          <a:p>
            <a:r>
              <a:rPr lang="fr-FR" sz="3600" b="1" dirty="0"/>
              <a:t>7 – Rôle des banques et du marché financier</a:t>
            </a:r>
            <a:endParaRPr lang="fr-FR" b="1" dirty="0"/>
          </a:p>
        </p:txBody>
      </p:sp>
      <p:pic>
        <p:nvPicPr>
          <p:cNvPr id="18434" name="Picture 2" descr="Financement des agents économiques : cours de 1ere - SES">
            <a:extLst>
              <a:ext uri="{FF2B5EF4-FFF2-40B4-BE49-F238E27FC236}">
                <a16:creationId xmlns:a16="http://schemas.microsoft.com/office/drawing/2014/main" id="{4E65FCF6-FDB5-79F3-7017-A121531A164B}"/>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2374900" y="1534368"/>
            <a:ext cx="9129713" cy="5135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30398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a:xfrm>
            <a:off x="2589212" y="3530128"/>
            <a:ext cx="8915399" cy="2159471"/>
          </a:xfrm>
        </p:spPr>
        <p:txBody>
          <a:bodyPr>
            <a:noAutofit/>
          </a:bodyPr>
          <a:lstStyle/>
          <a:p>
            <a:r>
              <a:rPr lang="fr-FR" sz="2800" b="1" dirty="0"/>
              <a:t>8 – Le contrat comment ça marche ?</a:t>
            </a:r>
          </a:p>
        </p:txBody>
      </p:sp>
    </p:spTree>
    <p:extLst>
      <p:ext uri="{BB962C8B-B14F-4D97-AF65-F5344CB8AC3E}">
        <p14:creationId xmlns:p14="http://schemas.microsoft.com/office/powerpoint/2010/main" val="23238190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a:xfrm>
            <a:off x="2374900" y="624110"/>
            <a:ext cx="9525000" cy="1280890"/>
          </a:xfrm>
        </p:spPr>
        <p:txBody>
          <a:bodyPr/>
          <a:lstStyle/>
          <a:p>
            <a:r>
              <a:rPr lang="fr-FR" sz="3600" b="1" dirty="0"/>
              <a:t>8 – Le contrat comment ça marche ?</a:t>
            </a:r>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endParaRPr lang="fr-FR" sz="1600" b="1" dirty="0">
              <a:solidFill>
                <a:schemeClr val="tx1"/>
              </a:solidFill>
              <a:effectLst/>
              <a:latin typeface="+mj-lt"/>
              <a:ea typeface="Times New Roman" panose="02020603050405020304" pitchFamily="18" charset="0"/>
              <a:cs typeface="Times New Roman" panose="02020603050405020304" pitchFamily="18" charset="0"/>
            </a:endParaRPr>
          </a:p>
          <a:p>
            <a:pPr marL="0" indent="0">
              <a:buNone/>
            </a:pPr>
            <a:r>
              <a:rPr lang="fr-FR" sz="1600" b="1" dirty="0">
                <a:solidFill>
                  <a:schemeClr val="accent1"/>
                </a:solidFill>
                <a:effectLst/>
                <a:latin typeface="+mj-lt"/>
                <a:ea typeface="Times New Roman" panose="02020603050405020304" pitchFamily="18" charset="0"/>
                <a:cs typeface="Times New Roman" panose="02020603050405020304" pitchFamily="18" charset="0"/>
              </a:rPr>
              <a:t>1. Définition </a:t>
            </a:r>
            <a:r>
              <a:rPr lang="fr-FR" sz="1600" b="1" dirty="0">
                <a:solidFill>
                  <a:schemeClr val="tx1"/>
                </a:solidFill>
                <a:effectLst/>
                <a:latin typeface="+mj-lt"/>
                <a:ea typeface="Times New Roman" panose="02020603050405020304" pitchFamily="18" charset="0"/>
                <a:cs typeface="Times New Roman" panose="02020603050405020304" pitchFamily="18" charset="0"/>
              </a:rPr>
              <a:t>: </a:t>
            </a:r>
            <a:r>
              <a:rPr lang="fr-FR" sz="1600" b="0" i="0" dirty="0">
                <a:solidFill>
                  <a:schemeClr val="tx1"/>
                </a:solidFill>
                <a:effectLst/>
                <a:latin typeface="+mj-lt"/>
              </a:rPr>
              <a:t>accord de volontés entre deux ou plusieurs personnes destiné</a:t>
            </a:r>
            <a:r>
              <a:rPr lang="fr-FR" sz="1600" dirty="0">
                <a:solidFill>
                  <a:schemeClr val="tx1"/>
                </a:solidFill>
                <a:latin typeface="+mj-lt"/>
              </a:rPr>
              <a:t>es</a:t>
            </a:r>
            <a:r>
              <a:rPr lang="fr-FR" sz="1600" b="0" i="0" dirty="0">
                <a:solidFill>
                  <a:schemeClr val="tx1"/>
                </a:solidFill>
                <a:effectLst/>
                <a:latin typeface="+mj-lt"/>
              </a:rPr>
              <a:t> à créer, modifier, transmettre ou éteindre des obligations. Chacun est libre de contracter ou de ne pas contracter, de choisir son cocontractant et de déterminer le contenu et la forme du contrat dans les limites fixées par la loi.</a:t>
            </a:r>
          </a:p>
          <a:p>
            <a:endParaRPr lang="fr-FR" sz="1600" dirty="0">
              <a:solidFill>
                <a:schemeClr val="tx1"/>
              </a:solidFill>
              <a:latin typeface="+mj-lt"/>
              <a:ea typeface="Times New Roman" panose="02020603050405020304" pitchFamily="18" charset="0"/>
              <a:cs typeface="Times New Roman" panose="02020603050405020304" pitchFamily="18" charset="0"/>
            </a:endParaRPr>
          </a:p>
          <a:p>
            <a:r>
              <a:rPr lang="fr-FR" sz="1600" b="1" dirty="0">
                <a:solidFill>
                  <a:schemeClr val="tx1"/>
                </a:solidFill>
                <a:latin typeface="+mj-lt"/>
                <a:ea typeface="Times New Roman" panose="02020603050405020304" pitchFamily="18" charset="0"/>
                <a:cs typeface="Times New Roman" panose="02020603050405020304" pitchFamily="18" charset="0"/>
              </a:rPr>
              <a:t>Notions de libertés:</a:t>
            </a:r>
          </a:p>
          <a:p>
            <a:pPr lvl="1"/>
            <a:r>
              <a:rPr lang="fr-FR" dirty="0">
                <a:solidFill>
                  <a:schemeClr val="tx1"/>
                </a:solidFill>
                <a:latin typeface="+mj-lt"/>
                <a:ea typeface="Times New Roman" panose="02020603050405020304" pitchFamily="18" charset="0"/>
                <a:cs typeface="Times New Roman" panose="02020603050405020304" pitchFamily="18" charset="0"/>
              </a:rPr>
              <a:t>De contracter ou pas</a:t>
            </a:r>
          </a:p>
          <a:p>
            <a:pPr lvl="1"/>
            <a:r>
              <a:rPr lang="fr-FR" dirty="0">
                <a:solidFill>
                  <a:schemeClr val="tx1"/>
                </a:solidFill>
                <a:latin typeface="+mj-lt"/>
                <a:ea typeface="Times New Roman" panose="02020603050405020304" pitchFamily="18" charset="0"/>
                <a:cs typeface="Times New Roman" panose="02020603050405020304" pitchFamily="18" charset="0"/>
              </a:rPr>
              <a:t>De choix du contractant</a:t>
            </a:r>
          </a:p>
          <a:p>
            <a:pPr lvl="1"/>
            <a:r>
              <a:rPr lang="fr-FR" dirty="0">
                <a:solidFill>
                  <a:schemeClr val="tx1"/>
                </a:solidFill>
                <a:latin typeface="+mj-lt"/>
                <a:ea typeface="Times New Roman" panose="02020603050405020304" pitchFamily="18" charset="0"/>
                <a:cs typeface="Times New Roman" panose="02020603050405020304" pitchFamily="18" charset="0"/>
              </a:rPr>
              <a:t>De déterminer le contenu</a:t>
            </a:r>
          </a:p>
          <a:p>
            <a:pPr marL="0" indent="0">
              <a:buNone/>
            </a:pPr>
            <a:endParaRPr lang="fr-FR" sz="1600" b="1" dirty="0">
              <a:solidFill>
                <a:schemeClr val="tx1"/>
              </a:solidFill>
              <a:latin typeface="+mj-lt"/>
              <a:ea typeface="Times New Roman" panose="02020603050405020304" pitchFamily="18" charset="0"/>
              <a:cs typeface="Times New Roman" panose="02020603050405020304" pitchFamily="18" charset="0"/>
            </a:endParaRPr>
          </a:p>
          <a:p>
            <a:pPr marL="0" indent="0">
              <a:buNone/>
            </a:pPr>
            <a:r>
              <a:rPr lang="fr-FR" sz="1600" b="1" dirty="0">
                <a:solidFill>
                  <a:schemeClr val="tx1"/>
                </a:solidFill>
                <a:latin typeface="+mj-lt"/>
                <a:ea typeface="Times New Roman" panose="02020603050405020304" pitchFamily="18" charset="0"/>
                <a:cs typeface="Times New Roman" panose="02020603050405020304" pitchFamily="18" charset="0"/>
              </a:rPr>
              <a:t>Un contrat est irrévocable / article 1103 du Code civil</a:t>
            </a:r>
            <a:r>
              <a:rPr lang="fr-FR" sz="1600" dirty="0">
                <a:solidFill>
                  <a:schemeClr val="tx1"/>
                </a:solidFill>
                <a:latin typeface="+mj-lt"/>
                <a:ea typeface="Times New Roman" panose="02020603050405020304" pitchFamily="18" charset="0"/>
                <a:cs typeface="Times New Roman" panose="02020603050405020304" pitchFamily="18" charset="0"/>
              </a:rPr>
              <a:t> sauf préavis noté dans le contrat par exemple</a:t>
            </a:r>
          </a:p>
          <a:p>
            <a:pPr marL="0" indent="0">
              <a:buNone/>
            </a:pPr>
            <a:endParaRPr lang="fr-FR" sz="1600" b="1" dirty="0">
              <a:solidFill>
                <a:schemeClr val="tx1"/>
              </a:solidFill>
              <a:latin typeface="+mj-lt"/>
              <a:ea typeface="Times New Roman" panose="02020603050405020304" pitchFamily="18" charset="0"/>
              <a:cs typeface="Times New Roman" panose="02020603050405020304" pitchFamily="18" charset="0"/>
            </a:endParaRPr>
          </a:p>
          <a:p>
            <a:pPr marL="0" indent="0">
              <a:buNone/>
            </a:pPr>
            <a:r>
              <a:rPr lang="fr-FR" sz="1600" b="1" dirty="0">
                <a:solidFill>
                  <a:schemeClr val="tx1"/>
                </a:solidFill>
                <a:latin typeface="+mj-lt"/>
                <a:ea typeface="Times New Roman" panose="02020603050405020304" pitchFamily="18" charset="0"/>
                <a:cs typeface="Times New Roman" panose="02020603050405020304" pitchFamily="18" charset="0"/>
              </a:rPr>
              <a:t>La bonne foi / article 1104 du Code civil</a:t>
            </a:r>
            <a:r>
              <a:rPr lang="fr-FR" sz="1600" dirty="0">
                <a:solidFill>
                  <a:schemeClr val="tx1"/>
                </a:solidFill>
                <a:latin typeface="+mj-lt"/>
                <a:ea typeface="Times New Roman" panose="02020603050405020304" pitchFamily="18" charset="0"/>
                <a:cs typeface="Times New Roman" panose="02020603050405020304" pitchFamily="18" charset="0"/>
              </a:rPr>
              <a:t> = loyauté / exemple droit à la consommation</a:t>
            </a:r>
            <a:endParaRPr lang="fr-FR" sz="1600" b="1" dirty="0">
              <a:solidFill>
                <a:schemeClr val="tx1"/>
              </a:solidFill>
              <a:latin typeface="+mj-lt"/>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3110525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a:xfrm>
            <a:off x="2374900" y="624110"/>
            <a:ext cx="9525000" cy="1280890"/>
          </a:xfrm>
        </p:spPr>
        <p:txBody>
          <a:bodyPr/>
          <a:lstStyle/>
          <a:p>
            <a:r>
              <a:rPr lang="fr-FR" sz="3600" b="1" dirty="0"/>
              <a:t>8 – Le contrat comment ça marche ?</a:t>
            </a:r>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endParaRPr lang="fr-FR" sz="1600" b="1" dirty="0">
              <a:solidFill>
                <a:schemeClr val="tx1"/>
              </a:solidFill>
              <a:effectLst/>
              <a:latin typeface="+mj-lt"/>
              <a:ea typeface="Times New Roman" panose="02020603050405020304" pitchFamily="18" charset="0"/>
              <a:cs typeface="Times New Roman" panose="02020603050405020304" pitchFamily="18" charset="0"/>
            </a:endParaRPr>
          </a:p>
          <a:p>
            <a:pPr marL="0" indent="0">
              <a:buNone/>
            </a:pPr>
            <a:r>
              <a:rPr lang="fr-FR" sz="1600" b="1" dirty="0">
                <a:solidFill>
                  <a:schemeClr val="accent1"/>
                </a:solidFill>
                <a:effectLst/>
                <a:latin typeface="+mj-lt"/>
                <a:ea typeface="Times New Roman" panose="02020603050405020304" pitchFamily="18" charset="0"/>
                <a:cs typeface="Times New Roman" panose="02020603050405020304" pitchFamily="18" charset="0"/>
              </a:rPr>
              <a:t>2. Comment se forme un contrat ?</a:t>
            </a:r>
          </a:p>
          <a:p>
            <a:pPr marL="0" indent="0">
              <a:buNone/>
            </a:pPr>
            <a:endParaRPr lang="fr-FR" sz="1600" dirty="0">
              <a:solidFill>
                <a:schemeClr val="tx1"/>
              </a:solidFill>
              <a:latin typeface="+mj-lt"/>
              <a:ea typeface="Times New Roman" panose="02020603050405020304" pitchFamily="18" charset="0"/>
              <a:cs typeface="Times New Roman" panose="02020603050405020304" pitchFamily="18" charset="0"/>
            </a:endParaRPr>
          </a:p>
          <a:p>
            <a:r>
              <a:rPr lang="fr-FR" sz="1600" b="1" dirty="0">
                <a:solidFill>
                  <a:schemeClr val="tx1"/>
                </a:solidFill>
                <a:latin typeface="+mj-lt"/>
                <a:ea typeface="Times New Roman" panose="02020603050405020304" pitchFamily="18" charset="0"/>
                <a:cs typeface="Times New Roman" panose="02020603050405020304" pitchFamily="18" charset="0"/>
              </a:rPr>
              <a:t>La négociation et le processus d’avant contrat :</a:t>
            </a:r>
          </a:p>
          <a:p>
            <a:pPr lvl="1"/>
            <a:r>
              <a:rPr lang="fr-FR" dirty="0">
                <a:solidFill>
                  <a:schemeClr val="tx1"/>
                </a:solidFill>
                <a:latin typeface="+mj-lt"/>
                <a:ea typeface="Times New Roman" panose="02020603050405020304" pitchFamily="18" charset="0"/>
                <a:cs typeface="Times New Roman" panose="02020603050405020304" pitchFamily="18" charset="0"/>
              </a:rPr>
              <a:t>Les pourparlers</a:t>
            </a:r>
          </a:p>
          <a:p>
            <a:pPr lvl="1"/>
            <a:r>
              <a:rPr lang="fr-FR" dirty="0">
                <a:solidFill>
                  <a:schemeClr val="tx1"/>
                </a:solidFill>
                <a:latin typeface="+mj-lt"/>
                <a:ea typeface="Times New Roman" panose="02020603050405020304" pitchFamily="18" charset="0"/>
                <a:cs typeface="Times New Roman" panose="02020603050405020304" pitchFamily="18" charset="0"/>
              </a:rPr>
              <a:t>Les avant-contrats : promesse unilatérale / promesse synallagmatique</a:t>
            </a:r>
          </a:p>
          <a:p>
            <a:pPr lvl="1"/>
            <a:r>
              <a:rPr lang="fr-FR" dirty="0">
                <a:solidFill>
                  <a:schemeClr val="tx1"/>
                </a:solidFill>
                <a:latin typeface="+mj-lt"/>
                <a:ea typeface="Times New Roman" panose="02020603050405020304" pitchFamily="18" charset="0"/>
                <a:cs typeface="Times New Roman" panose="02020603050405020304" pitchFamily="18" charset="0"/>
              </a:rPr>
              <a:t>L’information précontractuelle pour s’engager en toutes connaissances de cause</a:t>
            </a:r>
          </a:p>
          <a:p>
            <a:pPr marL="0" indent="0">
              <a:buNone/>
            </a:pPr>
            <a:endParaRPr lang="fr-FR" sz="1600" b="1" dirty="0">
              <a:solidFill>
                <a:schemeClr val="tx1"/>
              </a:solidFill>
              <a:latin typeface="+mj-lt"/>
              <a:ea typeface="Times New Roman" panose="02020603050405020304" pitchFamily="18" charset="0"/>
              <a:cs typeface="Times New Roman" panose="02020603050405020304" pitchFamily="18" charset="0"/>
            </a:endParaRPr>
          </a:p>
          <a:p>
            <a:r>
              <a:rPr lang="fr-FR" sz="1600" b="1" dirty="0">
                <a:solidFill>
                  <a:schemeClr val="tx1"/>
                </a:solidFill>
                <a:latin typeface="+mj-lt"/>
                <a:ea typeface="Times New Roman" panose="02020603050405020304" pitchFamily="18" charset="0"/>
                <a:cs typeface="Times New Roman" panose="02020603050405020304" pitchFamily="18" charset="0"/>
              </a:rPr>
              <a:t>Représentation</a:t>
            </a:r>
          </a:p>
          <a:p>
            <a:pPr marL="0" indent="0">
              <a:buNone/>
            </a:pPr>
            <a:r>
              <a:rPr lang="fr-FR" sz="1600" dirty="0">
                <a:solidFill>
                  <a:schemeClr val="tx1"/>
                </a:solidFill>
                <a:latin typeface="+mj-lt"/>
                <a:ea typeface="Times New Roman" panose="02020603050405020304" pitchFamily="18" charset="0"/>
                <a:cs typeface="Times New Roman" panose="02020603050405020304" pitchFamily="18" charset="0"/>
              </a:rPr>
              <a:t>Quand quelqu’un agit au nom/ pour le nom d’un des signataires du contrat</a:t>
            </a:r>
          </a:p>
          <a:p>
            <a:pPr marL="0" indent="0">
              <a:buNone/>
            </a:pPr>
            <a:r>
              <a:rPr lang="fr-FR" sz="1600" dirty="0">
                <a:solidFill>
                  <a:schemeClr val="tx1"/>
                </a:solidFill>
                <a:latin typeface="+mj-lt"/>
                <a:ea typeface="Times New Roman" panose="02020603050405020304" pitchFamily="18" charset="0"/>
                <a:cs typeface="Times New Roman" panose="02020603050405020304" pitchFamily="18" charset="0"/>
              </a:rPr>
              <a:t>	exemples : personne physique qui agit au nom d’une personne morale</a:t>
            </a:r>
          </a:p>
        </p:txBody>
      </p:sp>
    </p:spTree>
    <p:extLst>
      <p:ext uri="{BB962C8B-B14F-4D97-AF65-F5344CB8AC3E}">
        <p14:creationId xmlns:p14="http://schemas.microsoft.com/office/powerpoint/2010/main" val="246630703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a:xfrm>
            <a:off x="2374900" y="624110"/>
            <a:ext cx="9525000" cy="1280890"/>
          </a:xfrm>
        </p:spPr>
        <p:txBody>
          <a:bodyPr/>
          <a:lstStyle/>
          <a:p>
            <a:r>
              <a:rPr lang="fr-FR" sz="3600" b="1" dirty="0"/>
              <a:t>8 – Le contrat comment ça marche ?</a:t>
            </a:r>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endParaRPr lang="fr-FR" sz="1600" b="1" dirty="0">
              <a:solidFill>
                <a:schemeClr val="tx1"/>
              </a:solidFill>
              <a:effectLst/>
              <a:latin typeface="+mj-lt"/>
              <a:ea typeface="Times New Roman" panose="02020603050405020304" pitchFamily="18" charset="0"/>
              <a:cs typeface="Times New Roman" panose="02020603050405020304" pitchFamily="18" charset="0"/>
            </a:endParaRPr>
          </a:p>
          <a:p>
            <a:pPr marL="0" indent="0">
              <a:buNone/>
            </a:pPr>
            <a:r>
              <a:rPr lang="fr-FR" sz="1600" b="1" dirty="0">
                <a:solidFill>
                  <a:schemeClr val="accent1"/>
                </a:solidFill>
                <a:effectLst/>
                <a:latin typeface="+mj-lt"/>
                <a:ea typeface="Times New Roman" panose="02020603050405020304" pitchFamily="18" charset="0"/>
                <a:cs typeface="Times New Roman" panose="02020603050405020304" pitchFamily="18" charset="0"/>
              </a:rPr>
              <a:t>3. Comment s’assurer de la validité d’un contrat </a:t>
            </a:r>
            <a:r>
              <a:rPr lang="fr-FR" sz="1600" b="1" dirty="0">
                <a:solidFill>
                  <a:schemeClr val="tx1"/>
                </a:solidFill>
                <a:effectLst/>
                <a:latin typeface="+mj-lt"/>
                <a:ea typeface="Times New Roman" panose="02020603050405020304" pitchFamily="18" charset="0"/>
                <a:cs typeface="Times New Roman" panose="02020603050405020304" pitchFamily="18" charset="0"/>
              </a:rPr>
              <a:t>: </a:t>
            </a:r>
            <a:endParaRPr lang="fr-FR" sz="1600" dirty="0">
              <a:solidFill>
                <a:schemeClr val="tx1"/>
              </a:solidFill>
              <a:latin typeface="+mj-lt"/>
              <a:ea typeface="Times New Roman" panose="02020603050405020304" pitchFamily="18" charset="0"/>
              <a:cs typeface="Times New Roman" panose="02020603050405020304" pitchFamily="18" charset="0"/>
            </a:endParaRPr>
          </a:p>
          <a:p>
            <a:pPr marL="0" indent="0">
              <a:buNone/>
            </a:pPr>
            <a:endParaRPr lang="fr-FR" sz="1600" dirty="0">
              <a:solidFill>
                <a:schemeClr val="tx1"/>
              </a:solidFill>
              <a:latin typeface="+mj-lt"/>
              <a:ea typeface="Times New Roman" panose="02020603050405020304" pitchFamily="18" charset="0"/>
              <a:cs typeface="Times New Roman" panose="02020603050405020304" pitchFamily="18" charset="0"/>
            </a:endParaRPr>
          </a:p>
          <a:p>
            <a:pPr marL="0" indent="0">
              <a:buNone/>
            </a:pPr>
            <a:endParaRPr lang="fr-FR" sz="1600" dirty="0">
              <a:solidFill>
                <a:schemeClr val="tx1"/>
              </a:solidFill>
              <a:latin typeface="+mj-lt"/>
              <a:ea typeface="Times New Roman" panose="02020603050405020304" pitchFamily="18" charset="0"/>
              <a:cs typeface="Times New Roman" panose="02020603050405020304" pitchFamily="18" charset="0"/>
            </a:endParaRPr>
          </a:p>
          <a:p>
            <a:pPr marL="0" indent="0">
              <a:buNone/>
            </a:pPr>
            <a:endParaRPr lang="fr-FR" sz="1600" dirty="0">
              <a:solidFill>
                <a:schemeClr val="tx1"/>
              </a:solidFill>
              <a:latin typeface="+mj-lt"/>
              <a:ea typeface="Times New Roman" panose="02020603050405020304" pitchFamily="18" charset="0"/>
              <a:cs typeface="Times New Roman" panose="02020603050405020304" pitchFamily="18" charset="0"/>
            </a:endParaRPr>
          </a:p>
        </p:txBody>
      </p:sp>
      <p:graphicFrame>
        <p:nvGraphicFramePr>
          <p:cNvPr id="4" name="Tableau 3">
            <a:extLst>
              <a:ext uri="{FF2B5EF4-FFF2-40B4-BE49-F238E27FC236}">
                <a16:creationId xmlns:a16="http://schemas.microsoft.com/office/drawing/2014/main" id="{62B191F3-E8F7-E53C-3647-08F0BA456DD1}"/>
              </a:ext>
            </a:extLst>
          </p:cNvPr>
          <p:cNvGraphicFramePr>
            <a:graphicFrameLocks noGrp="1"/>
          </p:cNvGraphicFramePr>
          <p:nvPr>
            <p:extLst>
              <p:ext uri="{D42A27DB-BD31-4B8C-83A1-F6EECF244321}">
                <p14:modId xmlns:p14="http://schemas.microsoft.com/office/powerpoint/2010/main" val="1748049346"/>
              </p:ext>
            </p:extLst>
          </p:nvPr>
        </p:nvGraphicFramePr>
        <p:xfrm>
          <a:off x="2197100" y="2540000"/>
          <a:ext cx="9307510" cy="3953934"/>
        </p:xfrm>
        <a:graphic>
          <a:graphicData uri="http://schemas.openxmlformats.org/drawingml/2006/table">
            <a:tbl>
              <a:tblPr firstRow="1" bandRow="1">
                <a:tableStyleId>{8A107856-5554-42FB-B03E-39F5DBC370BA}</a:tableStyleId>
              </a:tblPr>
              <a:tblGrid>
                <a:gridCol w="4098769">
                  <a:extLst>
                    <a:ext uri="{9D8B030D-6E8A-4147-A177-3AD203B41FA5}">
                      <a16:colId xmlns:a16="http://schemas.microsoft.com/office/drawing/2014/main" val="2000990630"/>
                    </a:ext>
                  </a:extLst>
                </a:gridCol>
                <a:gridCol w="5208741">
                  <a:extLst>
                    <a:ext uri="{9D8B030D-6E8A-4147-A177-3AD203B41FA5}">
                      <a16:colId xmlns:a16="http://schemas.microsoft.com/office/drawing/2014/main" val="814852803"/>
                    </a:ext>
                  </a:extLst>
                </a:gridCol>
              </a:tblGrid>
              <a:tr h="1291167">
                <a:tc>
                  <a:txBody>
                    <a:bodyPr/>
                    <a:lstStyle/>
                    <a:p>
                      <a:r>
                        <a:rPr lang="fr-FR" b="1" dirty="0"/>
                        <a:t>Consentement libre et non vicié</a:t>
                      </a:r>
                    </a:p>
                  </a:txBody>
                  <a:tcPr anchor="ctr" anchorCtr="1"/>
                </a:tc>
                <a:tc>
                  <a:txBody>
                    <a:bodyPr/>
                    <a:lstStyle/>
                    <a:p>
                      <a:r>
                        <a:rPr lang="fr-FR" sz="1400" b="0" dirty="0"/>
                        <a:t>Volonté sans défaut des contractants </a:t>
                      </a:r>
                    </a:p>
                    <a:p>
                      <a:r>
                        <a:rPr lang="fr-FR" sz="1400" b="0" dirty="0"/>
                        <a:t>3 vices sanctionnables :</a:t>
                      </a:r>
                    </a:p>
                    <a:p>
                      <a:pPr marL="228600" indent="-228600">
                        <a:buFont typeface="+mj-lt"/>
                        <a:buAutoNum type="arabicPeriod"/>
                      </a:pPr>
                      <a:r>
                        <a:rPr lang="fr-FR" sz="1400" b="0" dirty="0"/>
                        <a:t>Erreur = croyance fausse </a:t>
                      </a:r>
                    </a:p>
                    <a:p>
                      <a:pPr marL="228600" indent="-228600">
                        <a:buFont typeface="+mj-lt"/>
                        <a:buAutoNum type="arabicPeriod"/>
                      </a:pPr>
                      <a:r>
                        <a:rPr lang="fr-FR" sz="1400" b="0" dirty="0"/>
                        <a:t>Dol = obtenir accord par manœuvre ou mensonge</a:t>
                      </a:r>
                    </a:p>
                    <a:p>
                      <a:pPr marL="228600" indent="-228600">
                        <a:buFont typeface="+mj-lt"/>
                        <a:buAutoNum type="arabicPeriod"/>
                      </a:pPr>
                      <a:r>
                        <a:rPr lang="fr-FR" sz="1400" b="0" dirty="0"/>
                        <a:t>Violence =engagement sous contrainte</a:t>
                      </a:r>
                    </a:p>
                    <a:p>
                      <a:pPr marL="342900" indent="-342900">
                        <a:buFont typeface="+mj-lt"/>
                        <a:buAutoNum type="arabicPeriod"/>
                      </a:pPr>
                      <a:endParaRPr lang="fr-FR" sz="1400" b="0" dirty="0"/>
                    </a:p>
                  </a:txBody>
                  <a:tcPr anchor="ctr" anchorCtr="1"/>
                </a:tc>
                <a:extLst>
                  <a:ext uri="{0D108BD9-81ED-4DB2-BD59-A6C34878D82A}">
                    <a16:rowId xmlns:a16="http://schemas.microsoft.com/office/drawing/2014/main" val="2602909567"/>
                  </a:ext>
                </a:extLst>
              </a:tr>
              <a:tr h="1291167">
                <a:tc>
                  <a:txBody>
                    <a:bodyPr/>
                    <a:lstStyle/>
                    <a:p>
                      <a:r>
                        <a:rPr lang="fr-FR" b="1" dirty="0"/>
                        <a:t>Capacité des parties à contracter</a:t>
                      </a:r>
                    </a:p>
                  </a:txBody>
                  <a:tcPr anchor="ctr" anchorCtr="1"/>
                </a:tc>
                <a:tc>
                  <a:txBody>
                    <a:bodyPr/>
                    <a:lstStyle/>
                    <a:p>
                      <a:r>
                        <a:rPr lang="fr-FR" sz="1400" b="0" dirty="0"/>
                        <a:t>Capacité de jouissance</a:t>
                      </a:r>
                    </a:p>
                    <a:p>
                      <a:r>
                        <a:rPr lang="fr-FR" sz="1400" b="0" dirty="0"/>
                        <a:t>Capacité d’exercice</a:t>
                      </a:r>
                    </a:p>
                    <a:p>
                      <a:r>
                        <a:rPr lang="fr-FR" sz="1400" b="0" dirty="0"/>
                        <a:t>Incapable = mineurs ou facultés altérées (tutelle/ curatelle)</a:t>
                      </a:r>
                    </a:p>
                    <a:p>
                      <a:r>
                        <a:rPr lang="fr-FR" sz="1400" b="0" dirty="0"/>
                        <a:t>Personnes sanctionnées (crime, délit, LJ)</a:t>
                      </a:r>
                    </a:p>
                  </a:txBody>
                  <a:tcPr anchor="ctr" anchorCtr="1"/>
                </a:tc>
                <a:extLst>
                  <a:ext uri="{0D108BD9-81ED-4DB2-BD59-A6C34878D82A}">
                    <a16:rowId xmlns:a16="http://schemas.microsoft.com/office/drawing/2014/main" val="4018197392"/>
                  </a:ext>
                </a:extLst>
              </a:tr>
              <a:tr h="1291167">
                <a:tc>
                  <a:txBody>
                    <a:bodyPr/>
                    <a:lstStyle/>
                    <a:p>
                      <a:r>
                        <a:rPr lang="fr-FR" b="1" dirty="0"/>
                        <a:t>Contenu licite et certain</a:t>
                      </a:r>
                    </a:p>
                  </a:txBody>
                  <a:tcPr anchor="ctr" anchorCtr="1"/>
                </a:tc>
                <a:tc>
                  <a:txBody>
                    <a:bodyPr/>
                    <a:lstStyle/>
                    <a:p>
                      <a:r>
                        <a:rPr lang="fr-FR" sz="1400" b="0" dirty="0"/>
                        <a:t>La chose objet du contrat : </a:t>
                      </a:r>
                    </a:p>
                    <a:p>
                      <a:pPr marL="171450" indent="-171450">
                        <a:buFont typeface="Arial" panose="020B0604020202020204" pitchFamily="34" charset="0"/>
                        <a:buChar char="•"/>
                      </a:pPr>
                      <a:r>
                        <a:rPr lang="fr-FR" sz="1400" b="0" dirty="0"/>
                        <a:t>doit respecter l’ordre public et la loi</a:t>
                      </a:r>
                    </a:p>
                    <a:p>
                      <a:pPr marL="171450" indent="-171450">
                        <a:buFont typeface="Arial" panose="020B0604020202020204" pitchFamily="34" charset="0"/>
                        <a:buChar char="•"/>
                      </a:pPr>
                      <a:r>
                        <a:rPr lang="fr-FR" sz="1400" b="0" dirty="0"/>
                        <a:t>pour laquelle on peut déterminer qu’elle existe ou qu’elle existera</a:t>
                      </a:r>
                    </a:p>
                  </a:txBody>
                  <a:tcPr anchor="ctr" anchorCtr="1"/>
                </a:tc>
                <a:extLst>
                  <a:ext uri="{0D108BD9-81ED-4DB2-BD59-A6C34878D82A}">
                    <a16:rowId xmlns:a16="http://schemas.microsoft.com/office/drawing/2014/main" val="2384265175"/>
                  </a:ext>
                </a:extLst>
              </a:tr>
            </a:tbl>
          </a:graphicData>
        </a:graphic>
      </p:graphicFrame>
    </p:spTree>
    <p:extLst>
      <p:ext uri="{BB962C8B-B14F-4D97-AF65-F5344CB8AC3E}">
        <p14:creationId xmlns:p14="http://schemas.microsoft.com/office/powerpoint/2010/main" val="3727935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4843BE-EB7F-6A91-3146-04E54CB42BA6}"/>
              </a:ext>
            </a:extLst>
          </p:cNvPr>
          <p:cNvSpPr>
            <a:spLocks noGrp="1"/>
          </p:cNvSpPr>
          <p:nvPr>
            <p:ph type="title"/>
          </p:nvPr>
        </p:nvSpPr>
        <p:spPr/>
        <p:txBody>
          <a:bodyPr/>
          <a:lstStyle/>
          <a:p>
            <a:r>
              <a:rPr lang="fr-FR" b="1" dirty="0"/>
              <a:t>SOMMAIRE</a:t>
            </a:r>
          </a:p>
        </p:txBody>
      </p:sp>
      <p:sp>
        <p:nvSpPr>
          <p:cNvPr id="3" name="Espace réservé du contenu 2">
            <a:extLst>
              <a:ext uri="{FF2B5EF4-FFF2-40B4-BE49-F238E27FC236}">
                <a16:creationId xmlns:a16="http://schemas.microsoft.com/office/drawing/2014/main" id="{C256CDFF-7226-DFCC-75D5-90CB6B0A7AFE}"/>
              </a:ext>
            </a:extLst>
          </p:cNvPr>
          <p:cNvSpPr>
            <a:spLocks noGrp="1"/>
          </p:cNvSpPr>
          <p:nvPr>
            <p:ph idx="1"/>
          </p:nvPr>
        </p:nvSpPr>
        <p:spPr>
          <a:xfrm>
            <a:off x="1693889" y="2133600"/>
            <a:ext cx="10269511" cy="3777622"/>
          </a:xfrm>
        </p:spPr>
        <p:txBody>
          <a:bodyPr>
            <a:noAutofit/>
          </a:bodyPr>
          <a:lstStyle/>
          <a:p>
            <a:r>
              <a:rPr lang="fr-FR" sz="2500" b="1" dirty="0"/>
              <a:t>Thème 1 : L’intégration de l’entreprise dans son environnement</a:t>
            </a:r>
          </a:p>
          <a:p>
            <a:pPr marL="0" indent="0">
              <a:buNone/>
            </a:pPr>
            <a:endParaRPr lang="fr-FR" sz="2500" b="1" dirty="0"/>
          </a:p>
          <a:p>
            <a:pPr marL="0" indent="0">
              <a:buNone/>
            </a:pPr>
            <a:endParaRPr lang="fr-FR" sz="2500" b="1" dirty="0"/>
          </a:p>
          <a:p>
            <a:r>
              <a:rPr lang="fr-FR" sz="2500" b="1" dirty="0"/>
              <a:t>Thème 2 : La régulation de l’activité économique</a:t>
            </a:r>
          </a:p>
          <a:p>
            <a:pPr marL="0" indent="0">
              <a:buNone/>
            </a:pPr>
            <a:endParaRPr lang="fr-FR" sz="2500" b="1" dirty="0"/>
          </a:p>
          <a:p>
            <a:pPr marL="0" indent="0">
              <a:buNone/>
            </a:pPr>
            <a:endParaRPr lang="fr-FR" sz="2500" b="1" dirty="0"/>
          </a:p>
          <a:p>
            <a:r>
              <a:rPr lang="fr-FR" sz="2500" b="1" dirty="0"/>
              <a:t>Thème 3 : L’organisation de l’activité de l’entreprise</a:t>
            </a:r>
          </a:p>
        </p:txBody>
      </p:sp>
    </p:spTree>
    <p:extLst>
      <p:ext uri="{BB962C8B-B14F-4D97-AF65-F5344CB8AC3E}">
        <p14:creationId xmlns:p14="http://schemas.microsoft.com/office/powerpoint/2010/main" val="313438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a:xfrm>
            <a:off x="2374900" y="624110"/>
            <a:ext cx="9525000" cy="1280890"/>
          </a:xfrm>
        </p:spPr>
        <p:txBody>
          <a:bodyPr/>
          <a:lstStyle/>
          <a:p>
            <a:r>
              <a:rPr lang="fr-FR" sz="3600" b="1" dirty="0"/>
              <a:t>8 – Le contrat comment ça marche ?</a:t>
            </a:r>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1460500"/>
            <a:ext cx="9129710" cy="5283200"/>
          </a:xfrm>
        </p:spPr>
        <p:txBody>
          <a:bodyPr>
            <a:normAutofit/>
          </a:bodyPr>
          <a:lstStyle/>
          <a:p>
            <a:endParaRPr lang="fr-FR" b="1" dirty="0">
              <a:solidFill>
                <a:schemeClr val="tx1"/>
              </a:solidFill>
              <a:effectLst/>
              <a:latin typeface="+mj-lt"/>
              <a:ea typeface="Times New Roman" panose="02020603050405020304" pitchFamily="18" charset="0"/>
              <a:cs typeface="Times New Roman" panose="02020603050405020304" pitchFamily="18" charset="0"/>
            </a:endParaRPr>
          </a:p>
          <a:p>
            <a:pPr marL="0" indent="0">
              <a:buNone/>
            </a:pPr>
            <a:r>
              <a:rPr lang="fr-FR" b="1" dirty="0">
                <a:solidFill>
                  <a:schemeClr val="accent1"/>
                </a:solidFill>
                <a:effectLst/>
                <a:latin typeface="+mj-lt"/>
                <a:ea typeface="Times New Roman" panose="02020603050405020304" pitchFamily="18" charset="0"/>
                <a:cs typeface="Times New Roman" panose="02020603050405020304" pitchFamily="18" charset="0"/>
              </a:rPr>
              <a:t>4. Les différentes clauses contractuelles</a:t>
            </a:r>
          </a:p>
          <a:p>
            <a:pPr marL="0" indent="0">
              <a:buNone/>
            </a:pPr>
            <a:endParaRPr lang="fr-FR" dirty="0">
              <a:solidFill>
                <a:schemeClr val="tx1"/>
              </a:solidFill>
              <a:latin typeface="+mj-lt"/>
              <a:ea typeface="Times New Roman" panose="02020603050405020304" pitchFamily="18" charset="0"/>
              <a:cs typeface="Times New Roman" panose="02020603050405020304" pitchFamily="18" charset="0"/>
            </a:endParaRPr>
          </a:p>
          <a:p>
            <a:r>
              <a:rPr lang="fr-FR" b="1" dirty="0">
                <a:solidFill>
                  <a:schemeClr val="tx1"/>
                </a:solidFill>
                <a:latin typeface="+mj-lt"/>
                <a:ea typeface="Times New Roman" panose="02020603050405020304" pitchFamily="18" charset="0"/>
                <a:cs typeface="Times New Roman" panose="02020603050405020304" pitchFamily="18" charset="0"/>
              </a:rPr>
              <a:t>Clause contractuelle vs Clause abusive</a:t>
            </a:r>
          </a:p>
          <a:p>
            <a:endParaRPr lang="fr-FR" b="1" dirty="0">
              <a:solidFill>
                <a:schemeClr val="tx1"/>
              </a:solidFill>
              <a:latin typeface="+mj-lt"/>
              <a:ea typeface="Times New Roman" panose="02020603050405020304" pitchFamily="18" charset="0"/>
              <a:cs typeface="Times New Roman" panose="02020603050405020304" pitchFamily="18" charset="0"/>
            </a:endParaRPr>
          </a:p>
          <a:p>
            <a:r>
              <a:rPr lang="fr-FR" b="1" dirty="0">
                <a:solidFill>
                  <a:schemeClr val="tx1"/>
                </a:solidFill>
                <a:latin typeface="+mj-lt"/>
                <a:ea typeface="Times New Roman" panose="02020603050405020304" pitchFamily="18" charset="0"/>
                <a:cs typeface="Times New Roman" panose="02020603050405020304" pitchFamily="18" charset="0"/>
              </a:rPr>
              <a:t>Clause contractuelle : </a:t>
            </a:r>
            <a:r>
              <a:rPr lang="fr-FR" dirty="0">
                <a:latin typeface="+mj-lt"/>
              </a:rPr>
              <a:t>Le contrat est un acte juridique personnalisable par un certain nombre de clauses. Ces clauses permettent de sécuriser leur contrat sans pour autant le figer</a:t>
            </a:r>
            <a:r>
              <a:rPr lang="fr-FR">
                <a:latin typeface="+mj-lt"/>
              </a:rPr>
              <a:t>. </a:t>
            </a:r>
            <a:endParaRPr lang="fr-FR" dirty="0">
              <a:latin typeface="+mj-lt"/>
            </a:endParaRPr>
          </a:p>
          <a:p>
            <a:endParaRPr lang="fr-FR" dirty="0">
              <a:latin typeface="+mj-lt"/>
            </a:endParaRPr>
          </a:p>
          <a:p>
            <a:r>
              <a:rPr lang="fr-FR" b="1" dirty="0">
                <a:solidFill>
                  <a:schemeClr val="tx1"/>
                </a:solidFill>
                <a:latin typeface="+mj-lt"/>
                <a:ea typeface="Times New Roman" panose="02020603050405020304" pitchFamily="18" charset="0"/>
                <a:cs typeface="Times New Roman" panose="02020603050405020304" pitchFamily="18" charset="0"/>
              </a:rPr>
              <a:t>Clause abusive : </a:t>
            </a:r>
            <a:r>
              <a:rPr lang="fr-FR" b="0" i="0" dirty="0">
                <a:solidFill>
                  <a:srgbClr val="10171F"/>
                </a:solidFill>
                <a:effectLst/>
                <a:latin typeface="+mj-lt"/>
              </a:rPr>
              <a:t>Une clause abusive peut se trouver dans n’importe quel contrat. Elle a pour but de favoriser une partie tout en lésant l’autre : par exemple un professionnel rédige un contrat comprenant une ou plusieurs clauses qui restreignent le plus faible (le consommateur)</a:t>
            </a:r>
          </a:p>
          <a:p>
            <a:pPr lvl="1"/>
            <a:r>
              <a:rPr lang="fr-FR" dirty="0">
                <a:solidFill>
                  <a:srgbClr val="10171F"/>
                </a:solidFill>
                <a:latin typeface="+mj-lt"/>
                <a:ea typeface="Times New Roman" panose="02020603050405020304" pitchFamily="18" charset="0"/>
                <a:cs typeface="Times New Roman" panose="02020603050405020304" pitchFamily="18" charset="0"/>
              </a:rPr>
              <a:t>Exemple : dans un contrat de travail le célibat obligatoire !!!</a:t>
            </a:r>
            <a:endParaRPr lang="fr-FR" dirty="0">
              <a:solidFill>
                <a:schemeClr val="tx1"/>
              </a:solidFill>
              <a:latin typeface="+mj-lt"/>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3619963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a:xfrm>
            <a:off x="2374900" y="179610"/>
            <a:ext cx="9525000" cy="1280890"/>
          </a:xfrm>
        </p:spPr>
        <p:txBody>
          <a:bodyPr/>
          <a:lstStyle/>
          <a:p>
            <a:r>
              <a:rPr lang="fr-FR" sz="3600" b="1" dirty="0"/>
              <a:t>8 – Le contrat comment ça marche ?</a:t>
            </a:r>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374900" y="820055"/>
            <a:ext cx="9129710" cy="5739359"/>
          </a:xfrm>
        </p:spPr>
        <p:txBody>
          <a:bodyPr>
            <a:normAutofit/>
          </a:bodyPr>
          <a:lstStyle/>
          <a:p>
            <a:pPr marL="0" indent="0">
              <a:buNone/>
            </a:pPr>
            <a:endParaRPr lang="fr-FR" dirty="0">
              <a:solidFill>
                <a:schemeClr val="tx1"/>
              </a:solidFill>
              <a:latin typeface="+mj-lt"/>
              <a:ea typeface="Times New Roman" panose="02020603050405020304" pitchFamily="18" charset="0"/>
              <a:cs typeface="Times New Roman" panose="02020603050405020304" pitchFamily="18" charset="0"/>
            </a:endParaRPr>
          </a:p>
        </p:txBody>
      </p:sp>
      <p:graphicFrame>
        <p:nvGraphicFramePr>
          <p:cNvPr id="4" name="Tableau 3">
            <a:extLst>
              <a:ext uri="{FF2B5EF4-FFF2-40B4-BE49-F238E27FC236}">
                <a16:creationId xmlns:a16="http://schemas.microsoft.com/office/drawing/2014/main" id="{C377D36E-6F47-A25C-8A80-183B53C217F9}"/>
              </a:ext>
            </a:extLst>
          </p:cNvPr>
          <p:cNvGraphicFramePr>
            <a:graphicFrameLocks noGrp="1"/>
          </p:cNvGraphicFramePr>
          <p:nvPr>
            <p:extLst>
              <p:ext uri="{D42A27DB-BD31-4B8C-83A1-F6EECF244321}">
                <p14:modId xmlns:p14="http://schemas.microsoft.com/office/powerpoint/2010/main" val="2601481295"/>
              </p:ext>
            </p:extLst>
          </p:nvPr>
        </p:nvGraphicFramePr>
        <p:xfrm>
          <a:off x="807178" y="805245"/>
          <a:ext cx="11197653" cy="5873145"/>
        </p:xfrm>
        <a:graphic>
          <a:graphicData uri="http://schemas.openxmlformats.org/drawingml/2006/table">
            <a:tbl>
              <a:tblPr firstRow="1" bandRow="1">
                <a:tableStyleId>{5C22544A-7EE6-4342-B048-85BDC9FD1C3A}</a:tableStyleId>
              </a:tblPr>
              <a:tblGrid>
                <a:gridCol w="2160741">
                  <a:extLst>
                    <a:ext uri="{9D8B030D-6E8A-4147-A177-3AD203B41FA5}">
                      <a16:colId xmlns:a16="http://schemas.microsoft.com/office/drawing/2014/main" val="4084215661"/>
                    </a:ext>
                  </a:extLst>
                </a:gridCol>
                <a:gridCol w="4706912">
                  <a:extLst>
                    <a:ext uri="{9D8B030D-6E8A-4147-A177-3AD203B41FA5}">
                      <a16:colId xmlns:a16="http://schemas.microsoft.com/office/drawing/2014/main" val="4106814705"/>
                    </a:ext>
                  </a:extLst>
                </a:gridCol>
                <a:gridCol w="4330000">
                  <a:extLst>
                    <a:ext uri="{9D8B030D-6E8A-4147-A177-3AD203B41FA5}">
                      <a16:colId xmlns:a16="http://schemas.microsoft.com/office/drawing/2014/main" val="4260457097"/>
                    </a:ext>
                  </a:extLst>
                </a:gridCol>
              </a:tblGrid>
              <a:tr h="799475">
                <a:tc>
                  <a:txBody>
                    <a:bodyPr/>
                    <a:lstStyle/>
                    <a:p>
                      <a:pPr algn="ctr"/>
                      <a:r>
                        <a:rPr lang="fr-FR" sz="1400" b="1" dirty="0"/>
                        <a:t>Clause</a:t>
                      </a:r>
                    </a:p>
                  </a:txBody>
                  <a:tcPr anchor="ctr" anchorCtr="1"/>
                </a:tc>
                <a:tc>
                  <a:txBody>
                    <a:bodyPr/>
                    <a:lstStyle/>
                    <a:p>
                      <a:pPr algn="ctr"/>
                      <a:r>
                        <a:rPr lang="fr-FR" sz="1400" dirty="0"/>
                        <a:t>Définition</a:t>
                      </a:r>
                    </a:p>
                  </a:txBody>
                  <a:tcPr anchor="ctr" anchorCtr="1"/>
                </a:tc>
                <a:tc>
                  <a:txBody>
                    <a:bodyPr/>
                    <a:lstStyle/>
                    <a:p>
                      <a:pPr algn="ctr"/>
                      <a:r>
                        <a:rPr lang="fr-FR" sz="1400" dirty="0"/>
                        <a:t>Notes</a:t>
                      </a:r>
                    </a:p>
                  </a:txBody>
                  <a:tcPr anchor="ctr" anchorCtr="1"/>
                </a:tc>
                <a:extLst>
                  <a:ext uri="{0D108BD9-81ED-4DB2-BD59-A6C34878D82A}">
                    <a16:rowId xmlns:a16="http://schemas.microsoft.com/office/drawing/2014/main" val="302538587"/>
                  </a:ext>
                </a:extLst>
              </a:tr>
              <a:tr h="799475">
                <a:tc>
                  <a:txBody>
                    <a:bodyPr/>
                    <a:lstStyle/>
                    <a:p>
                      <a:r>
                        <a:rPr lang="fr-FR" sz="1400" b="1" dirty="0"/>
                        <a:t>Pénale</a:t>
                      </a:r>
                    </a:p>
                  </a:txBody>
                  <a:tcPr anchor="ctr" anchorCtr="1"/>
                </a:tc>
                <a:tc>
                  <a:txBody>
                    <a:bodyPr/>
                    <a:lstStyle/>
                    <a:p>
                      <a:r>
                        <a:rPr lang="fr-FR" sz="1400" dirty="0"/>
                        <a:t>les parties au contrat évaluent par avance les dommages &amp; intérêts dus par le débiteur en cas de retard ou d’inexécution.</a:t>
                      </a:r>
                    </a:p>
                  </a:txBody>
                  <a:tcPr/>
                </a:tc>
                <a:tc>
                  <a:txBody>
                    <a:bodyPr/>
                    <a:lstStyle/>
                    <a:p>
                      <a:r>
                        <a:rPr lang="fr-FR" sz="1400" dirty="0"/>
                        <a:t>Mise en demeure préalable.</a:t>
                      </a:r>
                    </a:p>
                    <a:p>
                      <a:r>
                        <a:rPr lang="fr-FR" sz="1400" dirty="0"/>
                        <a:t>Montant doit être cohérent.</a:t>
                      </a:r>
                    </a:p>
                    <a:p>
                      <a:r>
                        <a:rPr lang="fr-FR" sz="1400" dirty="0"/>
                        <a:t>Pas possible pour conso et prêt.</a:t>
                      </a:r>
                    </a:p>
                  </a:txBody>
                  <a:tcPr/>
                </a:tc>
                <a:extLst>
                  <a:ext uri="{0D108BD9-81ED-4DB2-BD59-A6C34878D82A}">
                    <a16:rowId xmlns:a16="http://schemas.microsoft.com/office/drawing/2014/main" val="4128889111"/>
                  </a:ext>
                </a:extLst>
              </a:tr>
              <a:tr h="799475">
                <a:tc>
                  <a:txBody>
                    <a:bodyPr/>
                    <a:lstStyle/>
                    <a:p>
                      <a:r>
                        <a:rPr lang="fr-FR" sz="1400" b="1" dirty="0"/>
                        <a:t>De renégociation</a:t>
                      </a:r>
                    </a:p>
                  </a:txBody>
                  <a:tcPr anchor="ctr" anchorCtr="1"/>
                </a:tc>
                <a:tc>
                  <a:txBody>
                    <a:bodyPr/>
                    <a:lstStyle/>
                    <a:p>
                      <a:r>
                        <a:rPr lang="fr-FR" sz="1400" dirty="0"/>
                        <a:t>Possibilité pour les parties de renégocier les termes du contrat (temps par exemple qui impacte le contrat)</a:t>
                      </a:r>
                    </a:p>
                  </a:txBody>
                  <a:tcPr/>
                </a:tc>
                <a:tc>
                  <a:txBody>
                    <a:bodyPr/>
                    <a:lstStyle/>
                    <a:p>
                      <a:r>
                        <a:rPr lang="fr-FR" sz="1400" dirty="0"/>
                        <a:t>Contrats exécution sur délais longs</a:t>
                      </a:r>
                    </a:p>
                    <a:p>
                      <a:r>
                        <a:rPr lang="fr-FR" sz="1400" dirty="0"/>
                        <a:t>(</a:t>
                      </a:r>
                      <a:r>
                        <a:rPr lang="fr-FR" sz="1400" dirty="0" err="1"/>
                        <a:t>cf</a:t>
                      </a:r>
                      <a:r>
                        <a:rPr lang="fr-FR" sz="1400" dirty="0"/>
                        <a:t> clause de variation de prix ou d’indexation des prix)</a:t>
                      </a:r>
                    </a:p>
                  </a:txBody>
                  <a:tcPr/>
                </a:tc>
                <a:extLst>
                  <a:ext uri="{0D108BD9-81ED-4DB2-BD59-A6C34878D82A}">
                    <a16:rowId xmlns:a16="http://schemas.microsoft.com/office/drawing/2014/main" val="1307587213"/>
                  </a:ext>
                </a:extLst>
              </a:tr>
              <a:tr h="799475">
                <a:tc>
                  <a:txBody>
                    <a:bodyPr/>
                    <a:lstStyle/>
                    <a:p>
                      <a:r>
                        <a:rPr lang="fr-FR" sz="1400" b="1" dirty="0"/>
                        <a:t>Résolutoire</a:t>
                      </a:r>
                    </a:p>
                  </a:txBody>
                  <a:tcPr anchor="ctr" anchorCtr="1"/>
                </a:tc>
                <a:tc>
                  <a:txBody>
                    <a:bodyPr/>
                    <a:lstStyle/>
                    <a:p>
                      <a:r>
                        <a:rPr lang="fr-FR" sz="1400" b="0" i="0" kern="1200" dirty="0">
                          <a:solidFill>
                            <a:schemeClr val="dk1"/>
                          </a:solidFill>
                          <a:effectLst/>
                          <a:latin typeface="+mn-lt"/>
                          <a:ea typeface="+mn-ea"/>
                          <a:cs typeface="+mn-cs"/>
                        </a:rPr>
                        <a:t>une clause portant sur un événement futur et incertain dont la survenance entraîne la rupture des relations contractuelles</a:t>
                      </a:r>
                      <a:endParaRPr lang="fr-FR" sz="1400" dirty="0"/>
                    </a:p>
                  </a:txBody>
                  <a:tcPr/>
                </a:tc>
                <a:tc>
                  <a:txBody>
                    <a:bodyPr/>
                    <a:lstStyle/>
                    <a:p>
                      <a:r>
                        <a:rPr lang="fr-FR" sz="1400" b="0" i="0" kern="1200" dirty="0">
                          <a:solidFill>
                            <a:schemeClr val="dk1"/>
                          </a:solidFill>
                          <a:effectLst/>
                          <a:latin typeface="+mn-lt"/>
                          <a:ea typeface="+mn-ea"/>
                          <a:cs typeface="+mn-cs"/>
                        </a:rPr>
                        <a:t>clause résolutoire dans un contrat de location« Il est expressément convenu qu'à défaut de paiement du dépôt de garantie, d'un seul terme de loyer ou des charges à leur échéance et deux mois après un commandement de payer demeuré infructueux, le bail sera résilié de plein droit si bon semble au bailleur.</a:t>
                      </a:r>
                      <a:endParaRPr lang="fr-FR" sz="1400" dirty="0"/>
                    </a:p>
                  </a:txBody>
                  <a:tcPr/>
                </a:tc>
                <a:extLst>
                  <a:ext uri="{0D108BD9-81ED-4DB2-BD59-A6C34878D82A}">
                    <a16:rowId xmlns:a16="http://schemas.microsoft.com/office/drawing/2014/main" val="1138470560"/>
                  </a:ext>
                </a:extLst>
              </a:tr>
              <a:tr h="799475">
                <a:tc>
                  <a:txBody>
                    <a:bodyPr/>
                    <a:lstStyle/>
                    <a:p>
                      <a:r>
                        <a:rPr lang="fr-FR" sz="1400" b="1" dirty="0"/>
                        <a:t>Limitative de responsabilité</a:t>
                      </a:r>
                    </a:p>
                  </a:txBody>
                  <a:tcPr anchor="ctr" anchorCtr="1"/>
                </a:tc>
                <a:tc>
                  <a:txBody>
                    <a:bodyPr/>
                    <a:lstStyle/>
                    <a:p>
                      <a:r>
                        <a:rPr lang="fr-FR" sz="1400" dirty="0"/>
                        <a:t>limite l’indemnisation due si la responsabilité contractuelle de l’une des parties est engagée ou limite les cas dans lesquels l’une des parties peut engager la responsabilité de l’autre.</a:t>
                      </a:r>
                    </a:p>
                  </a:txBody>
                  <a:tcPr/>
                </a:tc>
                <a:tc>
                  <a:txBody>
                    <a:bodyPr/>
                    <a:lstStyle/>
                    <a:p>
                      <a:r>
                        <a:rPr lang="fr-FR" sz="1400" dirty="0"/>
                        <a:t>objectif = maîtriser ou limiter les risques encourus. Elles sont également outil de gestion des risques d’inexécution entre les parties. (exemple SNCF non responsable des vols)</a:t>
                      </a:r>
                    </a:p>
                  </a:txBody>
                  <a:tcPr/>
                </a:tc>
                <a:extLst>
                  <a:ext uri="{0D108BD9-81ED-4DB2-BD59-A6C34878D82A}">
                    <a16:rowId xmlns:a16="http://schemas.microsoft.com/office/drawing/2014/main" val="2261421665"/>
                  </a:ext>
                </a:extLst>
              </a:tr>
              <a:tr h="799475">
                <a:tc>
                  <a:txBody>
                    <a:bodyPr/>
                    <a:lstStyle/>
                    <a:p>
                      <a:r>
                        <a:rPr lang="fr-FR" sz="1400" b="1" dirty="0"/>
                        <a:t>De réserve de propriété</a:t>
                      </a:r>
                    </a:p>
                  </a:txBody>
                  <a:tcPr anchor="ctr" anchorCtr="1"/>
                </a:tc>
                <a:tc>
                  <a:txBody>
                    <a:bodyPr/>
                    <a:lstStyle/>
                    <a:p>
                      <a:r>
                        <a:rPr lang="fr-FR" sz="1400" dirty="0"/>
                        <a:t>retarde le transfert de propriété au complet paiement du prix. Elle répond à un objectif de sécurisation du paiement. En cas de non-paiement, la chose peut être revendiquée.</a:t>
                      </a:r>
                    </a:p>
                  </a:txBody>
                  <a:tcPr/>
                </a:tc>
                <a:tc>
                  <a:txBody>
                    <a:bodyPr/>
                    <a:lstStyle/>
                    <a:p>
                      <a:r>
                        <a:rPr lang="fr-FR" sz="1400" dirty="0"/>
                        <a:t>La clause joue donc comme garantie de paiement. Possibilité de saisir le bien.</a:t>
                      </a:r>
                    </a:p>
                  </a:txBody>
                  <a:tcPr/>
                </a:tc>
                <a:extLst>
                  <a:ext uri="{0D108BD9-81ED-4DB2-BD59-A6C34878D82A}">
                    <a16:rowId xmlns:a16="http://schemas.microsoft.com/office/drawing/2014/main" val="81461948"/>
                  </a:ext>
                </a:extLst>
              </a:tr>
            </a:tbl>
          </a:graphicData>
        </a:graphic>
      </p:graphicFrame>
    </p:spTree>
    <p:extLst>
      <p:ext uri="{BB962C8B-B14F-4D97-AF65-F5344CB8AC3E}">
        <p14:creationId xmlns:p14="http://schemas.microsoft.com/office/powerpoint/2010/main" val="12952551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a:xfrm>
            <a:off x="2589212" y="3530128"/>
            <a:ext cx="8915399" cy="2159471"/>
          </a:xfrm>
        </p:spPr>
        <p:txBody>
          <a:bodyPr>
            <a:noAutofit/>
          </a:bodyPr>
          <a:lstStyle/>
          <a:p>
            <a:r>
              <a:rPr lang="fr-FR" sz="2800" b="1" dirty="0"/>
              <a:t>9 – Finalités de l’entreprise et approche de la stratégie</a:t>
            </a:r>
          </a:p>
        </p:txBody>
      </p:sp>
    </p:spTree>
    <p:extLst>
      <p:ext uri="{BB962C8B-B14F-4D97-AF65-F5344CB8AC3E}">
        <p14:creationId xmlns:p14="http://schemas.microsoft.com/office/powerpoint/2010/main" val="522149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p:txBody>
          <a:bodyPr/>
          <a:lstStyle/>
          <a:p>
            <a:r>
              <a:rPr lang="fr-FR" sz="3600" b="1" dirty="0"/>
              <a:t>9 – Finalités de l’entreprise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421822" y="1486108"/>
            <a:ext cx="8915400" cy="5054600"/>
          </a:xfrm>
        </p:spPr>
        <p:txBody>
          <a:bodyPr>
            <a:noAutofit/>
          </a:bodyPr>
          <a:lstStyle/>
          <a:p>
            <a:r>
              <a:rPr lang="fr-FR" b="1" i="0" dirty="0">
                <a:solidFill>
                  <a:srgbClr val="202124"/>
                </a:solidFill>
                <a:effectLst/>
                <a:latin typeface="Century Gothic" panose="020B0502020202020204" pitchFamily="34" charset="0"/>
              </a:rPr>
              <a:t>Définition</a:t>
            </a:r>
            <a:r>
              <a:rPr lang="fr-FR" b="0" i="0" dirty="0">
                <a:solidFill>
                  <a:srgbClr val="202124"/>
                </a:solidFill>
                <a:effectLst/>
                <a:latin typeface="Century Gothic" panose="020B0502020202020204" pitchFamily="34" charset="0"/>
              </a:rPr>
              <a:t> : La réflexion stratégique est un </a:t>
            </a:r>
            <a:r>
              <a:rPr lang="fr-FR" b="0" i="0" dirty="0">
                <a:solidFill>
                  <a:srgbClr val="040C28"/>
                </a:solidFill>
                <a:effectLst/>
                <a:latin typeface="Century Gothic" panose="020B0502020202020204" pitchFamily="34" charset="0"/>
              </a:rPr>
              <a:t>processus de développement organisationnel qui porte sur l'interaction de l'entreprise avec son environnement interne et externe</a:t>
            </a:r>
            <a:r>
              <a:rPr lang="fr-FR" b="0" i="0" dirty="0">
                <a:solidFill>
                  <a:srgbClr val="202124"/>
                </a:solidFill>
                <a:effectLst/>
                <a:latin typeface="Century Gothic" panose="020B0502020202020204" pitchFamily="34" charset="0"/>
              </a:rPr>
              <a:t>. Elle vise à déterminer les grandes orientations qui guideront les actions à prendre en vue d'assurer la stabilité et la croissance de l'entité.</a:t>
            </a:r>
          </a:p>
          <a:p>
            <a:endParaRPr lang="fr-FR" dirty="0">
              <a:solidFill>
                <a:srgbClr val="202124"/>
              </a:solidFill>
              <a:latin typeface="Century Gothic" panose="020B0502020202020204" pitchFamily="34" charset="0"/>
            </a:endParaRPr>
          </a:p>
          <a:p>
            <a:r>
              <a:rPr lang="fr-FR" b="1" dirty="0">
                <a:solidFill>
                  <a:srgbClr val="202124"/>
                </a:solidFill>
                <a:latin typeface="Century Gothic" panose="020B0502020202020204" pitchFamily="34" charset="0"/>
              </a:rPr>
              <a:t>Concrètement</a:t>
            </a:r>
            <a:r>
              <a:rPr lang="fr-FR" dirty="0">
                <a:solidFill>
                  <a:srgbClr val="202124"/>
                </a:solidFill>
                <a:latin typeface="Century Gothic" panose="020B0502020202020204" pitchFamily="34" charset="0"/>
              </a:rPr>
              <a:t> </a:t>
            </a:r>
          </a:p>
          <a:p>
            <a:pPr lvl="1"/>
            <a:r>
              <a:rPr lang="fr-FR" sz="1800" dirty="0">
                <a:solidFill>
                  <a:srgbClr val="202124"/>
                </a:solidFill>
                <a:latin typeface="Century Gothic" panose="020B0502020202020204" pitchFamily="34" charset="0"/>
              </a:rPr>
              <a:t>Sur le Long terme</a:t>
            </a:r>
          </a:p>
          <a:p>
            <a:pPr lvl="1"/>
            <a:r>
              <a:rPr lang="fr-FR" sz="1800" dirty="0">
                <a:solidFill>
                  <a:srgbClr val="202124"/>
                </a:solidFill>
                <a:latin typeface="Century Gothic" panose="020B0502020202020204" pitchFamily="34" charset="0"/>
              </a:rPr>
              <a:t>L’entreprise et/dans son environnement</a:t>
            </a:r>
          </a:p>
          <a:p>
            <a:pPr lvl="1"/>
            <a:r>
              <a:rPr lang="fr-FR" sz="1800" dirty="0">
                <a:solidFill>
                  <a:srgbClr val="202124"/>
                </a:solidFill>
                <a:latin typeface="Century Gothic" panose="020B0502020202020204" pitchFamily="34" charset="0"/>
              </a:rPr>
              <a:t>Direction générale =&gt; décisions stratégiques </a:t>
            </a:r>
          </a:p>
          <a:p>
            <a:pPr lvl="2"/>
            <a:r>
              <a:rPr lang="fr-FR" dirty="0">
                <a:solidFill>
                  <a:srgbClr val="202124"/>
                </a:solidFill>
                <a:latin typeface="Century Gothic" panose="020B0502020202020204" pitchFamily="34" charset="0"/>
              </a:rPr>
              <a:t>Commercial</a:t>
            </a:r>
          </a:p>
          <a:p>
            <a:pPr lvl="2"/>
            <a:r>
              <a:rPr lang="fr-FR" dirty="0">
                <a:solidFill>
                  <a:srgbClr val="202124"/>
                </a:solidFill>
                <a:latin typeface="Century Gothic" panose="020B0502020202020204" pitchFamily="34" charset="0"/>
              </a:rPr>
              <a:t>MKG</a:t>
            </a:r>
          </a:p>
          <a:p>
            <a:pPr lvl="2"/>
            <a:r>
              <a:rPr lang="fr-FR" dirty="0">
                <a:solidFill>
                  <a:srgbClr val="202124"/>
                </a:solidFill>
                <a:latin typeface="Century Gothic" panose="020B0502020202020204" pitchFamily="34" charset="0"/>
              </a:rPr>
              <a:t>Social</a:t>
            </a:r>
          </a:p>
          <a:p>
            <a:pPr lvl="2"/>
            <a:r>
              <a:rPr lang="fr-FR" dirty="0">
                <a:solidFill>
                  <a:srgbClr val="202124"/>
                </a:solidFill>
                <a:latin typeface="Century Gothic" panose="020B0502020202020204" pitchFamily="34" charset="0"/>
              </a:rPr>
              <a:t>Technique</a:t>
            </a:r>
          </a:p>
          <a:p>
            <a:pPr lvl="2"/>
            <a:r>
              <a:rPr lang="fr-FR" dirty="0">
                <a:solidFill>
                  <a:srgbClr val="202124"/>
                </a:solidFill>
                <a:latin typeface="Century Gothic" panose="020B0502020202020204" pitchFamily="34" charset="0"/>
              </a:rPr>
              <a:t>financier</a:t>
            </a:r>
            <a:endParaRPr lang="fr-FR" dirty="0">
              <a:latin typeface="Century Gothic" panose="020B0502020202020204" pitchFamily="34" charset="0"/>
            </a:endParaRPr>
          </a:p>
        </p:txBody>
      </p:sp>
    </p:spTree>
    <p:extLst>
      <p:ext uri="{BB962C8B-B14F-4D97-AF65-F5344CB8AC3E}">
        <p14:creationId xmlns:p14="http://schemas.microsoft.com/office/powerpoint/2010/main" val="1102085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3373062" y="624110"/>
            <a:ext cx="8131550" cy="1280890"/>
          </a:xfrm>
        </p:spPr>
        <p:txBody>
          <a:bodyPr>
            <a:normAutofit/>
          </a:bodyPr>
          <a:lstStyle/>
          <a:p>
            <a:r>
              <a:rPr lang="fr-FR" sz="3600" b="1" dirty="0"/>
              <a:t>9 – Finalités de l’entreprise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3373062" y="1904999"/>
            <a:ext cx="8131550" cy="4570751"/>
          </a:xfrm>
        </p:spPr>
        <p:txBody>
          <a:bodyPr>
            <a:noAutofit/>
          </a:bodyPr>
          <a:lstStyle/>
          <a:p>
            <a:r>
              <a:rPr lang="fr-FR" dirty="0">
                <a:solidFill>
                  <a:schemeClr val="tx1"/>
                </a:solidFill>
                <a:latin typeface="+mj-lt"/>
              </a:rPr>
              <a:t>La notion de </a:t>
            </a:r>
            <a:r>
              <a:rPr lang="fr-FR" b="1" dirty="0">
                <a:solidFill>
                  <a:schemeClr val="tx1"/>
                </a:solidFill>
                <a:latin typeface="+mj-lt"/>
              </a:rPr>
              <a:t>Business Model</a:t>
            </a:r>
          </a:p>
          <a:p>
            <a:pPr lvl="1">
              <a:buFont typeface="Wingdings" panose="05000000000000000000" pitchFamily="2" charset="2"/>
              <a:buChar char="ü"/>
            </a:pPr>
            <a:r>
              <a:rPr lang="fr-FR" sz="1800" b="0" i="0" dirty="0">
                <a:solidFill>
                  <a:schemeClr val="tx1"/>
                </a:solidFill>
                <a:effectLst/>
                <a:latin typeface="+mj-lt"/>
              </a:rPr>
              <a:t>appelé également modèle économique ou modèle d'affaires</a:t>
            </a:r>
          </a:p>
          <a:p>
            <a:pPr lvl="1">
              <a:buFont typeface="Wingdings" panose="05000000000000000000" pitchFamily="2" charset="2"/>
              <a:buChar char="ü"/>
            </a:pPr>
            <a:r>
              <a:rPr lang="fr-FR" sz="1800" b="0" i="0" dirty="0">
                <a:solidFill>
                  <a:schemeClr val="tx1"/>
                </a:solidFill>
                <a:effectLst/>
                <a:latin typeface="+mj-lt"/>
              </a:rPr>
              <a:t>décrit précisément comment une entreprise va gagner de l'argent. </a:t>
            </a:r>
          </a:p>
          <a:p>
            <a:pPr lvl="1">
              <a:buFont typeface="Wingdings" panose="05000000000000000000" pitchFamily="2" charset="2"/>
              <a:buChar char="ü"/>
            </a:pPr>
            <a:r>
              <a:rPr lang="fr-FR" sz="1800" b="0" i="0" dirty="0">
                <a:solidFill>
                  <a:schemeClr val="tx1"/>
                </a:solidFill>
                <a:effectLst/>
                <a:latin typeface="+mj-lt"/>
              </a:rPr>
              <a:t>En pratique = définir ce que l’entreprise </a:t>
            </a:r>
          </a:p>
          <a:p>
            <a:pPr lvl="1">
              <a:buFont typeface="Wingdings" panose="05000000000000000000" pitchFamily="2" charset="2"/>
              <a:buChar char="ü"/>
            </a:pPr>
            <a:endParaRPr lang="fr-FR" sz="1800" b="0" i="0" dirty="0">
              <a:solidFill>
                <a:schemeClr val="tx1"/>
              </a:solidFill>
              <a:effectLst/>
              <a:latin typeface="+mj-lt"/>
            </a:endParaRPr>
          </a:p>
          <a:p>
            <a:pPr lvl="2">
              <a:buFont typeface="Wingdings" panose="05000000000000000000" pitchFamily="2" charset="2"/>
              <a:buChar char="ü"/>
            </a:pPr>
            <a:r>
              <a:rPr lang="fr-FR" sz="1800" b="0" i="0" dirty="0">
                <a:solidFill>
                  <a:schemeClr val="tx1"/>
                </a:solidFill>
                <a:effectLst/>
                <a:latin typeface="+mj-lt"/>
              </a:rPr>
              <a:t>va vendre (QUOI)</a:t>
            </a:r>
          </a:p>
          <a:p>
            <a:pPr lvl="2">
              <a:buFont typeface="Wingdings" panose="05000000000000000000" pitchFamily="2" charset="2"/>
              <a:buChar char="ü"/>
            </a:pPr>
            <a:r>
              <a:rPr lang="fr-FR" sz="1800" b="0" i="0" dirty="0">
                <a:solidFill>
                  <a:schemeClr val="tx1"/>
                </a:solidFill>
                <a:effectLst/>
                <a:latin typeface="+mj-lt"/>
              </a:rPr>
              <a:t>auprès de quels clients (A QUI)</a:t>
            </a:r>
          </a:p>
          <a:p>
            <a:pPr lvl="2">
              <a:buFont typeface="Wingdings" panose="05000000000000000000" pitchFamily="2" charset="2"/>
              <a:buChar char="ü"/>
            </a:pPr>
            <a:r>
              <a:rPr lang="fr-FR" sz="1800" b="0" i="0" dirty="0">
                <a:solidFill>
                  <a:schemeClr val="tx1"/>
                </a:solidFill>
                <a:effectLst/>
                <a:latin typeface="+mj-lt"/>
              </a:rPr>
              <a:t>dans quel but (POURQUOI)</a:t>
            </a:r>
          </a:p>
          <a:p>
            <a:pPr lvl="2">
              <a:buFont typeface="Wingdings" panose="05000000000000000000" pitchFamily="2" charset="2"/>
              <a:buChar char="ü"/>
            </a:pPr>
            <a:r>
              <a:rPr lang="fr-FR" sz="1800" b="0" i="0" dirty="0">
                <a:solidFill>
                  <a:schemeClr val="tx1"/>
                </a:solidFill>
                <a:effectLst/>
                <a:latin typeface="+mj-lt"/>
              </a:rPr>
              <a:t>de quelle manière (COMMENT)</a:t>
            </a:r>
          </a:p>
          <a:p>
            <a:pPr lvl="2">
              <a:buFont typeface="Wingdings" panose="05000000000000000000" pitchFamily="2" charset="2"/>
              <a:buChar char="ü"/>
            </a:pPr>
            <a:r>
              <a:rPr lang="fr-FR" sz="1800" b="0" i="0" dirty="0">
                <a:solidFill>
                  <a:schemeClr val="tx1"/>
                </a:solidFill>
                <a:effectLst/>
                <a:latin typeface="+mj-lt"/>
              </a:rPr>
              <a:t>pour quel bénéfice (COMBIEN)</a:t>
            </a:r>
            <a:endParaRPr lang="fr-FR" sz="1800" dirty="0">
              <a:solidFill>
                <a:schemeClr val="tx1"/>
              </a:solidFill>
              <a:latin typeface="+mj-lt"/>
            </a:endParaRPr>
          </a:p>
          <a:p>
            <a:endParaRPr lang="fr-FR" dirty="0">
              <a:solidFill>
                <a:schemeClr val="tx1"/>
              </a:solidFill>
              <a:latin typeface="+mj-lt"/>
            </a:endParaRPr>
          </a:p>
        </p:txBody>
      </p:sp>
    </p:spTree>
    <p:extLst>
      <p:ext uri="{BB962C8B-B14F-4D97-AF65-F5344CB8AC3E}">
        <p14:creationId xmlns:p14="http://schemas.microsoft.com/office/powerpoint/2010/main" val="330754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3373062" y="624110"/>
            <a:ext cx="8131550" cy="1280890"/>
          </a:xfrm>
        </p:spPr>
        <p:txBody>
          <a:bodyPr>
            <a:normAutofit/>
          </a:bodyPr>
          <a:lstStyle/>
          <a:p>
            <a:r>
              <a:rPr lang="fr-FR" sz="3600" b="1" dirty="0"/>
              <a:t>9 – Finalités de l’entreprise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3373062" y="1297079"/>
            <a:ext cx="8131550" cy="3777622"/>
          </a:xfrm>
        </p:spPr>
        <p:txBody>
          <a:bodyPr>
            <a:normAutofit/>
          </a:bodyPr>
          <a:lstStyle/>
          <a:p>
            <a:r>
              <a:rPr lang="fr-FR" dirty="0"/>
              <a:t>La notion de </a:t>
            </a:r>
            <a:r>
              <a:rPr lang="fr-FR" b="1" dirty="0"/>
              <a:t>Finalités de l’entreprise</a:t>
            </a:r>
          </a:p>
          <a:p>
            <a:pPr lvl="1"/>
            <a:endParaRPr lang="fr-FR" dirty="0">
              <a:latin typeface="+mj-lt"/>
            </a:endParaRPr>
          </a:p>
          <a:p>
            <a:endParaRPr lang="fr-FR" dirty="0"/>
          </a:p>
        </p:txBody>
      </p:sp>
      <p:graphicFrame>
        <p:nvGraphicFramePr>
          <p:cNvPr id="4" name="Tableau 3">
            <a:extLst>
              <a:ext uri="{FF2B5EF4-FFF2-40B4-BE49-F238E27FC236}">
                <a16:creationId xmlns:a16="http://schemas.microsoft.com/office/drawing/2014/main" id="{7D1CD7BA-ABB4-BFD5-AD33-D16701E50684}"/>
              </a:ext>
            </a:extLst>
          </p:cNvPr>
          <p:cNvGraphicFramePr>
            <a:graphicFrameLocks noGrp="1"/>
          </p:cNvGraphicFramePr>
          <p:nvPr>
            <p:extLst>
              <p:ext uri="{D42A27DB-BD31-4B8C-83A1-F6EECF244321}">
                <p14:modId xmlns:p14="http://schemas.microsoft.com/office/powerpoint/2010/main" val="2224439959"/>
              </p:ext>
            </p:extLst>
          </p:nvPr>
        </p:nvGraphicFramePr>
        <p:xfrm>
          <a:off x="1270001" y="1708880"/>
          <a:ext cx="10323510" cy="4947980"/>
        </p:xfrm>
        <a:graphic>
          <a:graphicData uri="http://schemas.openxmlformats.org/drawingml/2006/table">
            <a:tbl>
              <a:tblPr firstRow="1" bandRow="1">
                <a:tableStyleId>{69CF1AB2-1976-4502-BF36-3FF5EA218861}</a:tableStyleId>
              </a:tblPr>
              <a:tblGrid>
                <a:gridCol w="1981199">
                  <a:extLst>
                    <a:ext uri="{9D8B030D-6E8A-4147-A177-3AD203B41FA5}">
                      <a16:colId xmlns:a16="http://schemas.microsoft.com/office/drawing/2014/main" val="4076161380"/>
                    </a:ext>
                  </a:extLst>
                </a:gridCol>
                <a:gridCol w="4063674">
                  <a:extLst>
                    <a:ext uri="{9D8B030D-6E8A-4147-A177-3AD203B41FA5}">
                      <a16:colId xmlns:a16="http://schemas.microsoft.com/office/drawing/2014/main" val="556740665"/>
                    </a:ext>
                  </a:extLst>
                </a:gridCol>
                <a:gridCol w="4278637">
                  <a:extLst>
                    <a:ext uri="{9D8B030D-6E8A-4147-A177-3AD203B41FA5}">
                      <a16:colId xmlns:a16="http://schemas.microsoft.com/office/drawing/2014/main" val="2356158522"/>
                    </a:ext>
                  </a:extLst>
                </a:gridCol>
              </a:tblGrid>
              <a:tr h="112823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sz="1400" b="1" i="0" kern="1200" dirty="0">
                          <a:solidFill>
                            <a:schemeClr val="dk1"/>
                          </a:solidFill>
                          <a:effectLst/>
                          <a:latin typeface="+mj-lt"/>
                          <a:ea typeface="+mn-ea"/>
                          <a:cs typeface="+mn-cs"/>
                        </a:rPr>
                        <a:t>Economiques</a:t>
                      </a:r>
                    </a:p>
                    <a:p>
                      <a:endParaRPr lang="fr-FR" sz="1400" b="1" dirty="0">
                        <a:latin typeface="+mj-lt"/>
                      </a:endParaRPr>
                    </a:p>
                  </a:txBody>
                  <a:tcPr anchor="ctr"/>
                </a:tc>
                <a:tc>
                  <a:txBody>
                    <a:bodyPr/>
                    <a:lstStyle/>
                    <a:p>
                      <a:r>
                        <a:rPr lang="fr-FR" sz="1400" b="0" i="0" kern="1200" dirty="0">
                          <a:solidFill>
                            <a:schemeClr val="dk1"/>
                          </a:solidFill>
                          <a:effectLst/>
                          <a:latin typeface="+mj-lt"/>
                          <a:ea typeface="+mn-ea"/>
                          <a:cs typeface="+mn-cs"/>
                        </a:rPr>
                        <a:t>produire des biens et des services destinés à être vendus sur un marché dans la perspective de créer, maintenir et développer une clientèle.</a:t>
                      </a:r>
                      <a:endParaRPr lang="fr-FR" sz="1400" b="0" dirty="0">
                        <a:latin typeface="+mj-lt"/>
                      </a:endParaRPr>
                    </a:p>
                  </a:txBody>
                  <a:tcPr/>
                </a:tc>
                <a:tc>
                  <a:txBody>
                    <a:bodyPr/>
                    <a:lstStyle/>
                    <a:p>
                      <a:r>
                        <a:rPr lang="fr-FR" sz="1400" b="0" dirty="0">
                          <a:latin typeface="+mj-lt"/>
                        </a:rPr>
                        <a:t>Exister - Survivre</a:t>
                      </a:r>
                    </a:p>
                    <a:p>
                      <a:r>
                        <a:rPr lang="fr-FR" sz="1400" b="0" dirty="0">
                          <a:latin typeface="+mj-lt"/>
                        </a:rPr>
                        <a:t>Se développer  - Se diversifier</a:t>
                      </a:r>
                    </a:p>
                    <a:p>
                      <a:r>
                        <a:rPr lang="fr-FR" sz="1400" b="0" dirty="0">
                          <a:latin typeface="+mj-lt"/>
                        </a:rPr>
                        <a:t>Recherche du profit maximal</a:t>
                      </a:r>
                    </a:p>
                    <a:p>
                      <a:r>
                        <a:rPr lang="fr-FR" sz="1400" b="0" dirty="0">
                          <a:latin typeface="+mj-lt"/>
                        </a:rPr>
                        <a:t>Rester indépendant</a:t>
                      </a:r>
                    </a:p>
                  </a:txBody>
                  <a:tcPr/>
                </a:tc>
                <a:extLst>
                  <a:ext uri="{0D108BD9-81ED-4DB2-BD59-A6C34878D82A}">
                    <a16:rowId xmlns:a16="http://schemas.microsoft.com/office/drawing/2014/main" val="89060071"/>
                  </a:ext>
                </a:extLst>
              </a:tr>
              <a:tr h="150779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sz="1400" b="1" i="0" kern="1200" dirty="0">
                          <a:solidFill>
                            <a:schemeClr val="dk1"/>
                          </a:solidFill>
                          <a:effectLst/>
                          <a:latin typeface="+mj-lt"/>
                          <a:ea typeface="+mn-ea"/>
                          <a:cs typeface="+mn-cs"/>
                        </a:rPr>
                        <a:t>Sociales</a:t>
                      </a:r>
                    </a:p>
                    <a:p>
                      <a:endParaRPr lang="fr-FR" sz="1400" b="1" dirty="0">
                        <a:latin typeface="+mj-lt"/>
                      </a:endParaRPr>
                    </a:p>
                  </a:txBody>
                  <a:tcPr anchor="ctr"/>
                </a:tc>
                <a:tc>
                  <a:txBody>
                    <a:bodyPr/>
                    <a:lstStyle/>
                    <a:p>
                      <a:r>
                        <a:rPr lang="fr-FR" sz="1400" b="0" i="0" kern="1200" dirty="0">
                          <a:solidFill>
                            <a:schemeClr val="dk1"/>
                          </a:solidFill>
                          <a:effectLst/>
                          <a:latin typeface="+mj-lt"/>
                          <a:ea typeface="+mn-ea"/>
                          <a:cs typeface="+mn-cs"/>
                        </a:rPr>
                        <a:t>Créer un ou plusieurs emplois et assurer des revenus aux employés, mais également participer à la formation continue. Les finalités sociales peuvent également se décliner en termes de biens et services offerts à la clientèle sans discrimination.</a:t>
                      </a:r>
                      <a:endParaRPr lang="fr-FR" sz="1400" b="0" dirty="0">
                        <a:latin typeface="+mj-lt"/>
                      </a:endParaRPr>
                    </a:p>
                  </a:txBody>
                  <a:tcPr/>
                </a:tc>
                <a:tc>
                  <a:txBody>
                    <a:bodyPr/>
                    <a:lstStyle/>
                    <a:p>
                      <a:r>
                        <a:rPr lang="fr-FR" sz="1400" b="0" dirty="0">
                          <a:latin typeface="+mj-lt"/>
                        </a:rPr>
                        <a:t>Former – accompagner</a:t>
                      </a:r>
                    </a:p>
                    <a:p>
                      <a:r>
                        <a:rPr lang="fr-FR" sz="1400" b="0" dirty="0">
                          <a:latin typeface="+mj-lt"/>
                        </a:rPr>
                        <a:t>Insérer – Réinsérer</a:t>
                      </a:r>
                    </a:p>
                    <a:p>
                      <a:r>
                        <a:rPr lang="fr-FR" sz="1400" b="0" dirty="0">
                          <a:latin typeface="+mj-lt"/>
                        </a:rPr>
                        <a:t>Valoriser - Promouvoir</a:t>
                      </a:r>
                    </a:p>
                  </a:txBody>
                  <a:tcPr/>
                </a:tc>
                <a:extLst>
                  <a:ext uri="{0D108BD9-81ED-4DB2-BD59-A6C34878D82A}">
                    <a16:rowId xmlns:a16="http://schemas.microsoft.com/office/drawing/2014/main" val="4028926253"/>
                  </a:ext>
                </a:extLst>
              </a:tr>
              <a:tr h="127324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sz="1400" b="1" i="0" kern="1200" dirty="0">
                          <a:solidFill>
                            <a:schemeClr val="dk1"/>
                          </a:solidFill>
                          <a:effectLst/>
                          <a:latin typeface="+mj-lt"/>
                          <a:ea typeface="+mn-ea"/>
                          <a:cs typeface="+mn-cs"/>
                        </a:rPr>
                        <a:t>Environnementales</a:t>
                      </a:r>
                    </a:p>
                    <a:p>
                      <a:endParaRPr lang="fr-FR" sz="1400" b="1" dirty="0">
                        <a:latin typeface="+mj-lt"/>
                      </a:endParaRPr>
                    </a:p>
                  </a:txBody>
                  <a:tcPr anchor="ctr"/>
                </a:tc>
                <a:tc>
                  <a:txBody>
                    <a:bodyPr/>
                    <a:lstStyle/>
                    <a:p>
                      <a:r>
                        <a:rPr lang="fr-FR" sz="1400" b="0" dirty="0">
                          <a:latin typeface="+mj-lt"/>
                        </a:rPr>
                        <a:t>Adopter </a:t>
                      </a:r>
                      <a:r>
                        <a:rPr lang="fr-FR" sz="1400" b="0" i="0" kern="1200" dirty="0">
                          <a:solidFill>
                            <a:schemeClr val="dk1"/>
                          </a:solidFill>
                          <a:effectLst/>
                          <a:latin typeface="+mj-lt"/>
                          <a:ea typeface="+mn-ea"/>
                          <a:cs typeface="+mn-cs"/>
                        </a:rPr>
                        <a:t>des modes de production préservant l’environnement et les ressources naturelles et garantissant la qualité et la sécurité des produits aux consommateurs. (</a:t>
                      </a:r>
                      <a:r>
                        <a:rPr lang="fr-FR" sz="1400" b="0" i="0" kern="1200" dirty="0" err="1">
                          <a:solidFill>
                            <a:schemeClr val="dk1"/>
                          </a:solidFill>
                          <a:effectLst/>
                          <a:latin typeface="+mj-lt"/>
                          <a:ea typeface="+mn-ea"/>
                          <a:cs typeface="+mn-cs"/>
                        </a:rPr>
                        <a:t>cf</a:t>
                      </a:r>
                      <a:r>
                        <a:rPr lang="fr-FR" sz="1400" b="0" i="0" kern="1200" dirty="0">
                          <a:solidFill>
                            <a:schemeClr val="dk1"/>
                          </a:solidFill>
                          <a:effectLst/>
                          <a:latin typeface="+mj-lt"/>
                          <a:ea typeface="+mn-ea"/>
                          <a:cs typeface="+mn-cs"/>
                        </a:rPr>
                        <a:t> RSE)</a:t>
                      </a:r>
                      <a:endParaRPr lang="fr-FR" sz="1400" b="0" dirty="0">
                        <a:latin typeface="+mj-lt"/>
                      </a:endParaRPr>
                    </a:p>
                  </a:txBody>
                  <a:tcPr/>
                </a:tc>
                <a:tc>
                  <a:txBody>
                    <a:bodyPr/>
                    <a:lstStyle/>
                    <a:p>
                      <a:r>
                        <a:rPr lang="fr-FR" sz="1400" b="0" dirty="0">
                          <a:latin typeface="+mj-lt"/>
                        </a:rPr>
                        <a:t>Préserver – S’engager</a:t>
                      </a:r>
                    </a:p>
                  </a:txBody>
                  <a:tcPr/>
                </a:tc>
                <a:extLst>
                  <a:ext uri="{0D108BD9-81ED-4DB2-BD59-A6C34878D82A}">
                    <a16:rowId xmlns:a16="http://schemas.microsoft.com/office/drawing/2014/main" val="3023658399"/>
                  </a:ext>
                </a:extLst>
              </a:tr>
              <a:tr h="103870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sz="1400" b="1" i="0" kern="1200" dirty="0">
                          <a:solidFill>
                            <a:schemeClr val="dk1"/>
                          </a:solidFill>
                          <a:effectLst/>
                          <a:latin typeface="+mj-lt"/>
                          <a:ea typeface="+mn-ea"/>
                          <a:cs typeface="+mn-cs"/>
                        </a:rPr>
                        <a:t>Sociétales - éthiques</a:t>
                      </a:r>
                    </a:p>
                    <a:p>
                      <a:endParaRPr lang="fr-FR" sz="1400" b="1" dirty="0">
                        <a:latin typeface="+mj-lt"/>
                      </a:endParaRPr>
                    </a:p>
                  </a:txBody>
                  <a:tcPr anchor="ctr"/>
                </a:tc>
                <a:tc>
                  <a:txBody>
                    <a:bodyPr/>
                    <a:lstStyle/>
                    <a:p>
                      <a:r>
                        <a:rPr lang="fr-FR" sz="1400" b="0" i="0" kern="1200" dirty="0">
                          <a:solidFill>
                            <a:schemeClr val="dk1"/>
                          </a:solidFill>
                          <a:effectLst/>
                          <a:latin typeface="+mj-lt"/>
                          <a:ea typeface="+mn-ea"/>
                          <a:cs typeface="+mn-cs"/>
                        </a:rPr>
                        <a:t>Améliorer la société en finançant par l’impôt le développement économique, en participant à la formation des jeunes, en finançant la recherche, etc. </a:t>
                      </a:r>
                      <a:endParaRPr lang="fr-FR" sz="1400" b="0" dirty="0">
                        <a:latin typeface="+mj-lt"/>
                      </a:endParaRPr>
                    </a:p>
                  </a:txBody>
                  <a:tcPr/>
                </a:tc>
                <a:tc>
                  <a:txBody>
                    <a:bodyPr/>
                    <a:lstStyle/>
                    <a:p>
                      <a:r>
                        <a:rPr lang="fr-FR" sz="1400" b="0" dirty="0">
                          <a:latin typeface="+mj-lt"/>
                        </a:rPr>
                        <a:t>S’engager – Aider - Financer</a:t>
                      </a:r>
                    </a:p>
                  </a:txBody>
                  <a:tcPr/>
                </a:tc>
                <a:extLst>
                  <a:ext uri="{0D108BD9-81ED-4DB2-BD59-A6C34878D82A}">
                    <a16:rowId xmlns:a16="http://schemas.microsoft.com/office/drawing/2014/main" val="2380702689"/>
                  </a:ext>
                </a:extLst>
              </a:tr>
            </a:tbl>
          </a:graphicData>
        </a:graphic>
      </p:graphicFrame>
    </p:spTree>
    <p:extLst>
      <p:ext uri="{BB962C8B-B14F-4D97-AF65-F5344CB8AC3E}">
        <p14:creationId xmlns:p14="http://schemas.microsoft.com/office/powerpoint/2010/main" val="208118065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3373062" y="624110"/>
            <a:ext cx="8131550" cy="1280890"/>
          </a:xfrm>
        </p:spPr>
        <p:txBody>
          <a:bodyPr>
            <a:normAutofit/>
          </a:bodyPr>
          <a:lstStyle/>
          <a:p>
            <a:r>
              <a:rPr lang="fr-FR" sz="3600" b="1" dirty="0"/>
              <a:t>9 – Finalités de l’entreprise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3373062" y="1297079"/>
            <a:ext cx="8131550" cy="3777622"/>
          </a:xfrm>
        </p:spPr>
        <p:txBody>
          <a:bodyPr>
            <a:normAutofit/>
          </a:bodyPr>
          <a:lstStyle/>
          <a:p>
            <a:r>
              <a:rPr lang="fr-FR" b="1" dirty="0"/>
              <a:t>Exemple de finalités d’entreprise</a:t>
            </a:r>
          </a:p>
          <a:p>
            <a:pPr lvl="1"/>
            <a:endParaRPr lang="fr-FR" dirty="0">
              <a:latin typeface="+mj-lt"/>
            </a:endParaRPr>
          </a:p>
          <a:p>
            <a:endParaRPr lang="fr-FR" dirty="0"/>
          </a:p>
        </p:txBody>
      </p:sp>
      <p:graphicFrame>
        <p:nvGraphicFramePr>
          <p:cNvPr id="4" name="Tableau 3">
            <a:extLst>
              <a:ext uri="{FF2B5EF4-FFF2-40B4-BE49-F238E27FC236}">
                <a16:creationId xmlns:a16="http://schemas.microsoft.com/office/drawing/2014/main" id="{7D1CD7BA-ABB4-BFD5-AD33-D16701E50684}"/>
              </a:ext>
            </a:extLst>
          </p:cNvPr>
          <p:cNvGraphicFramePr>
            <a:graphicFrameLocks noGrp="1"/>
          </p:cNvGraphicFramePr>
          <p:nvPr>
            <p:extLst>
              <p:ext uri="{D42A27DB-BD31-4B8C-83A1-F6EECF244321}">
                <p14:modId xmlns:p14="http://schemas.microsoft.com/office/powerpoint/2010/main" val="1601201572"/>
              </p:ext>
            </p:extLst>
          </p:nvPr>
        </p:nvGraphicFramePr>
        <p:xfrm>
          <a:off x="1270001" y="2023671"/>
          <a:ext cx="10234611" cy="4210219"/>
        </p:xfrm>
        <a:graphic>
          <a:graphicData uri="http://schemas.openxmlformats.org/drawingml/2006/table">
            <a:tbl>
              <a:tblPr firstRow="1" bandRow="1">
                <a:tableStyleId>{69CF1AB2-1976-4502-BF36-3FF5EA218861}</a:tableStyleId>
              </a:tblPr>
              <a:tblGrid>
                <a:gridCol w="3272019">
                  <a:extLst>
                    <a:ext uri="{9D8B030D-6E8A-4147-A177-3AD203B41FA5}">
                      <a16:colId xmlns:a16="http://schemas.microsoft.com/office/drawing/2014/main" val="4076161380"/>
                    </a:ext>
                  </a:extLst>
                </a:gridCol>
                <a:gridCol w="6962592">
                  <a:extLst>
                    <a:ext uri="{9D8B030D-6E8A-4147-A177-3AD203B41FA5}">
                      <a16:colId xmlns:a16="http://schemas.microsoft.com/office/drawing/2014/main" val="556740665"/>
                    </a:ext>
                  </a:extLst>
                </a:gridCol>
              </a:tblGrid>
              <a:tr h="9600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sz="1600" b="1" i="0" kern="1200" dirty="0">
                          <a:solidFill>
                            <a:schemeClr val="dk1"/>
                          </a:solidFill>
                          <a:effectLst/>
                          <a:latin typeface="+mj-lt"/>
                          <a:ea typeface="+mn-ea"/>
                          <a:cs typeface="+mn-cs"/>
                        </a:rPr>
                        <a:t>Economiques</a:t>
                      </a:r>
                    </a:p>
                    <a:p>
                      <a:endParaRPr lang="fr-FR" sz="1600" b="1" dirty="0">
                        <a:latin typeface="+mj-lt"/>
                      </a:endParaRPr>
                    </a:p>
                  </a:txBody>
                  <a:tcPr anchor="ctr"/>
                </a:tc>
                <a:tc>
                  <a:txBody>
                    <a:bodyPr/>
                    <a:lstStyle/>
                    <a:p>
                      <a:r>
                        <a:rPr lang="fr-FR" sz="1600" b="0" i="0" kern="1200" dirty="0">
                          <a:solidFill>
                            <a:schemeClr val="dk1"/>
                          </a:solidFill>
                          <a:effectLst/>
                          <a:latin typeface="+mj-lt"/>
                          <a:ea typeface="+mn-ea"/>
                          <a:cs typeface="+mn-cs"/>
                        </a:rPr>
                        <a:t>Entreprise de téléphonie = fabriquer des smartphones performants adaptés aux besoins clients</a:t>
                      </a:r>
                      <a:endParaRPr lang="fr-FR" sz="1600" b="0" dirty="0">
                        <a:latin typeface="+mj-lt"/>
                      </a:endParaRPr>
                    </a:p>
                  </a:txBody>
                  <a:tcPr/>
                </a:tc>
                <a:extLst>
                  <a:ext uri="{0D108BD9-81ED-4DB2-BD59-A6C34878D82A}">
                    <a16:rowId xmlns:a16="http://schemas.microsoft.com/office/drawing/2014/main" val="89060071"/>
                  </a:ext>
                </a:extLst>
              </a:tr>
              <a:tr h="128297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sz="1600" b="1" i="0" kern="1200" dirty="0">
                          <a:solidFill>
                            <a:schemeClr val="dk1"/>
                          </a:solidFill>
                          <a:effectLst/>
                          <a:latin typeface="+mj-lt"/>
                          <a:ea typeface="+mn-ea"/>
                          <a:cs typeface="+mn-cs"/>
                        </a:rPr>
                        <a:t>Sociales</a:t>
                      </a:r>
                    </a:p>
                    <a:p>
                      <a:endParaRPr lang="fr-FR" sz="1600" b="1" dirty="0">
                        <a:latin typeface="+mj-lt"/>
                      </a:endParaRPr>
                    </a:p>
                  </a:txBody>
                  <a:tcPr anchor="ctr"/>
                </a:tc>
                <a:tc>
                  <a:txBody>
                    <a:bodyPr/>
                    <a:lstStyle/>
                    <a:p>
                      <a:r>
                        <a:rPr lang="fr-FR" sz="1600" b="0" i="0" kern="1200" dirty="0">
                          <a:solidFill>
                            <a:schemeClr val="dk1"/>
                          </a:solidFill>
                          <a:effectLst/>
                          <a:latin typeface="+mj-lt"/>
                          <a:ea typeface="+mn-ea"/>
                          <a:cs typeface="+mn-cs"/>
                        </a:rPr>
                        <a:t>Proposer des crèches d’entreprise pour les salariés jeunes parents. </a:t>
                      </a:r>
                      <a:endParaRPr lang="fr-FR" sz="1600" b="0" dirty="0">
                        <a:latin typeface="+mj-lt"/>
                      </a:endParaRPr>
                    </a:p>
                  </a:txBody>
                  <a:tcPr/>
                </a:tc>
                <a:extLst>
                  <a:ext uri="{0D108BD9-81ED-4DB2-BD59-A6C34878D82A}">
                    <a16:rowId xmlns:a16="http://schemas.microsoft.com/office/drawing/2014/main" val="4028926253"/>
                  </a:ext>
                </a:extLst>
              </a:tr>
              <a:tr h="108340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sz="1600" b="1" i="0" kern="1200" dirty="0">
                          <a:solidFill>
                            <a:schemeClr val="dk1"/>
                          </a:solidFill>
                          <a:effectLst/>
                          <a:latin typeface="+mj-lt"/>
                          <a:ea typeface="+mn-ea"/>
                          <a:cs typeface="+mn-cs"/>
                        </a:rPr>
                        <a:t>Environnementales</a:t>
                      </a:r>
                    </a:p>
                    <a:p>
                      <a:endParaRPr lang="fr-FR" sz="1600" b="1" dirty="0">
                        <a:latin typeface="+mj-lt"/>
                      </a:endParaRPr>
                    </a:p>
                  </a:txBody>
                  <a:tcPr anchor="ctr"/>
                </a:tc>
                <a:tc>
                  <a:txBody>
                    <a:bodyPr/>
                    <a:lstStyle/>
                    <a:p>
                      <a:r>
                        <a:rPr lang="fr-FR" sz="1600" b="0" i="0" kern="1200" dirty="0">
                          <a:solidFill>
                            <a:schemeClr val="dk1"/>
                          </a:solidFill>
                          <a:effectLst/>
                          <a:latin typeface="+mn-lt"/>
                          <a:ea typeface="+mn-ea"/>
                          <a:cs typeface="+mn-cs"/>
                        </a:rPr>
                        <a:t>Adopter des modes de production préservant l'environnement et les ressources naturelles et garantissant la qualité et la sécurité des produits aux consommateurs.</a:t>
                      </a:r>
                      <a:r>
                        <a:rPr lang="fr-FR" sz="1600" b="0" i="0" kern="1200" dirty="0">
                          <a:solidFill>
                            <a:schemeClr val="dk1"/>
                          </a:solidFill>
                          <a:effectLst/>
                          <a:latin typeface="+mj-lt"/>
                          <a:ea typeface="+mn-ea"/>
                          <a:cs typeface="+mn-cs"/>
                        </a:rPr>
                        <a:t>(</a:t>
                      </a:r>
                      <a:r>
                        <a:rPr lang="fr-FR" sz="1600" b="0" i="0" kern="1200" dirty="0" err="1">
                          <a:solidFill>
                            <a:schemeClr val="dk1"/>
                          </a:solidFill>
                          <a:effectLst/>
                          <a:latin typeface="+mj-lt"/>
                          <a:ea typeface="+mn-ea"/>
                          <a:cs typeface="+mn-cs"/>
                        </a:rPr>
                        <a:t>cf</a:t>
                      </a:r>
                      <a:r>
                        <a:rPr lang="fr-FR" sz="1600" b="0" i="0" kern="1200" dirty="0">
                          <a:solidFill>
                            <a:schemeClr val="dk1"/>
                          </a:solidFill>
                          <a:effectLst/>
                          <a:latin typeface="+mj-lt"/>
                          <a:ea typeface="+mn-ea"/>
                          <a:cs typeface="+mn-cs"/>
                        </a:rPr>
                        <a:t> RSE)</a:t>
                      </a:r>
                      <a:endParaRPr lang="fr-FR" sz="1600" b="0" dirty="0">
                        <a:latin typeface="+mj-lt"/>
                      </a:endParaRPr>
                    </a:p>
                  </a:txBody>
                  <a:tcPr/>
                </a:tc>
                <a:extLst>
                  <a:ext uri="{0D108BD9-81ED-4DB2-BD59-A6C34878D82A}">
                    <a16:rowId xmlns:a16="http://schemas.microsoft.com/office/drawing/2014/main" val="3023658399"/>
                  </a:ext>
                </a:extLst>
              </a:tr>
              <a:tr h="88383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sz="1600" b="1" i="0" kern="1200" dirty="0">
                          <a:solidFill>
                            <a:schemeClr val="dk1"/>
                          </a:solidFill>
                          <a:effectLst/>
                          <a:latin typeface="+mj-lt"/>
                          <a:ea typeface="+mn-ea"/>
                          <a:cs typeface="+mn-cs"/>
                        </a:rPr>
                        <a:t>Sociétales - éthiques</a:t>
                      </a:r>
                    </a:p>
                    <a:p>
                      <a:endParaRPr lang="fr-FR" sz="1600" b="1" dirty="0">
                        <a:latin typeface="+mj-lt"/>
                      </a:endParaRPr>
                    </a:p>
                  </a:txBody>
                  <a:tcPr anchor="ctr"/>
                </a:tc>
                <a:tc>
                  <a:txBody>
                    <a:bodyPr/>
                    <a:lstStyle/>
                    <a:p>
                      <a:r>
                        <a:rPr lang="fr-FR" sz="1600" b="0" i="0" kern="1200" dirty="0">
                          <a:solidFill>
                            <a:schemeClr val="dk1"/>
                          </a:solidFill>
                          <a:effectLst/>
                          <a:latin typeface="+mj-lt"/>
                          <a:ea typeface="+mn-ea"/>
                          <a:cs typeface="+mn-cs"/>
                        </a:rPr>
                        <a:t>S’assurer que les sous-traitants avec lesquels on relationne propose de bonnes conditions de travail à leurs salariés</a:t>
                      </a:r>
                      <a:endParaRPr lang="fr-FR" sz="1600" b="0" dirty="0">
                        <a:latin typeface="+mj-lt"/>
                      </a:endParaRPr>
                    </a:p>
                  </a:txBody>
                  <a:tcPr/>
                </a:tc>
                <a:extLst>
                  <a:ext uri="{0D108BD9-81ED-4DB2-BD59-A6C34878D82A}">
                    <a16:rowId xmlns:a16="http://schemas.microsoft.com/office/drawing/2014/main" val="2380702689"/>
                  </a:ext>
                </a:extLst>
              </a:tr>
            </a:tbl>
          </a:graphicData>
        </a:graphic>
      </p:graphicFrame>
    </p:spTree>
    <p:extLst>
      <p:ext uri="{BB962C8B-B14F-4D97-AF65-F5344CB8AC3E}">
        <p14:creationId xmlns:p14="http://schemas.microsoft.com/office/powerpoint/2010/main" val="29525940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3373062" y="624110"/>
            <a:ext cx="8131550" cy="1280890"/>
          </a:xfrm>
        </p:spPr>
        <p:txBody>
          <a:bodyPr>
            <a:normAutofit/>
          </a:bodyPr>
          <a:lstStyle/>
          <a:p>
            <a:r>
              <a:rPr lang="fr-FR" sz="3600" b="1" dirty="0"/>
              <a:t>9 – Finalités de l’entreprise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522162" y="1905000"/>
            <a:ext cx="8131550" cy="3777622"/>
          </a:xfrm>
        </p:spPr>
        <p:txBody>
          <a:bodyPr>
            <a:normAutofit/>
          </a:bodyPr>
          <a:lstStyle/>
          <a:p>
            <a:r>
              <a:rPr lang="fr-FR" b="1" dirty="0">
                <a:latin typeface="+mj-lt"/>
              </a:rPr>
              <a:t>Ce qui agit sur les finalités d’entreprise, les facteurs de choix :</a:t>
            </a:r>
          </a:p>
          <a:p>
            <a:endParaRPr lang="fr-FR" b="1" dirty="0">
              <a:latin typeface="+mj-lt"/>
            </a:endParaRPr>
          </a:p>
          <a:p>
            <a:pPr lvl="1"/>
            <a:r>
              <a:rPr lang="fr-FR" dirty="0">
                <a:latin typeface="+mj-lt"/>
              </a:rPr>
              <a:t>L‘’histoire de l’entreprise, traditions, culture</a:t>
            </a:r>
          </a:p>
          <a:p>
            <a:pPr lvl="1"/>
            <a:r>
              <a:rPr lang="fr-FR" dirty="0">
                <a:latin typeface="+mj-lt"/>
              </a:rPr>
              <a:t>La personnalité du ou des dirigeants, ses valeurs personnelles, ses convictions</a:t>
            </a:r>
          </a:p>
          <a:p>
            <a:pPr lvl="1"/>
            <a:r>
              <a:rPr lang="fr-FR" dirty="0">
                <a:latin typeface="+mj-lt"/>
              </a:rPr>
              <a:t>Les attentes des parties prenantes (</a:t>
            </a:r>
            <a:r>
              <a:rPr lang="fr-FR" dirty="0" err="1">
                <a:latin typeface="+mj-lt"/>
              </a:rPr>
              <a:t>cf</a:t>
            </a:r>
            <a:r>
              <a:rPr lang="fr-FR" dirty="0">
                <a:latin typeface="+mj-lt"/>
              </a:rPr>
              <a:t> </a:t>
            </a:r>
            <a:r>
              <a:rPr lang="fr-FR" dirty="0" err="1">
                <a:latin typeface="+mj-lt"/>
              </a:rPr>
              <a:t>chap</a:t>
            </a:r>
            <a:r>
              <a:rPr lang="fr-FR" dirty="0">
                <a:latin typeface="+mj-lt"/>
              </a:rPr>
              <a:t> 10)</a:t>
            </a:r>
          </a:p>
          <a:p>
            <a:pPr lvl="1"/>
            <a:r>
              <a:rPr lang="fr-FR" dirty="0">
                <a:latin typeface="+mj-lt"/>
              </a:rPr>
              <a:t>L’environnement commercial (clientèle fidèle ou de passage)</a:t>
            </a:r>
          </a:p>
          <a:p>
            <a:pPr lvl="1"/>
            <a:r>
              <a:rPr lang="fr-FR" dirty="0">
                <a:latin typeface="+mj-lt"/>
              </a:rPr>
              <a:t>L’environnement concurrentiel (PDM, concurrence)</a:t>
            </a:r>
          </a:p>
          <a:p>
            <a:pPr marL="0" indent="0">
              <a:buNone/>
            </a:pPr>
            <a:endParaRPr lang="fr-FR" dirty="0">
              <a:latin typeface="+mj-lt"/>
            </a:endParaRPr>
          </a:p>
          <a:p>
            <a:pPr marL="457200" lvl="1" indent="0">
              <a:buNone/>
            </a:pPr>
            <a:endParaRPr lang="fr-FR" sz="1800" dirty="0">
              <a:latin typeface="+mj-lt"/>
            </a:endParaRPr>
          </a:p>
          <a:p>
            <a:pPr lvl="1"/>
            <a:endParaRPr lang="fr-FR" sz="1800" dirty="0">
              <a:latin typeface="+mj-lt"/>
            </a:endParaRPr>
          </a:p>
          <a:p>
            <a:endParaRPr lang="fr-FR" dirty="0">
              <a:latin typeface="+mj-lt"/>
            </a:endParaRPr>
          </a:p>
        </p:txBody>
      </p:sp>
    </p:spTree>
    <p:extLst>
      <p:ext uri="{BB962C8B-B14F-4D97-AF65-F5344CB8AC3E}">
        <p14:creationId xmlns:p14="http://schemas.microsoft.com/office/powerpoint/2010/main" val="377254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3373062" y="624110"/>
            <a:ext cx="8131550" cy="1280890"/>
          </a:xfrm>
        </p:spPr>
        <p:txBody>
          <a:bodyPr>
            <a:normAutofit/>
          </a:bodyPr>
          <a:lstStyle/>
          <a:p>
            <a:r>
              <a:rPr lang="fr-FR" sz="3600" b="1" dirty="0"/>
              <a:t>9 – Finalités de l’entreprise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311400" y="1540188"/>
            <a:ext cx="9193212" cy="5010513"/>
          </a:xfrm>
        </p:spPr>
        <p:txBody>
          <a:bodyPr>
            <a:noAutofit/>
          </a:bodyPr>
          <a:lstStyle/>
          <a:p>
            <a:r>
              <a:rPr lang="fr-FR" sz="1600" b="1" dirty="0">
                <a:latin typeface="+mj-lt"/>
              </a:rPr>
              <a:t>Les objectifs </a:t>
            </a:r>
            <a:r>
              <a:rPr lang="fr-FR" sz="1600" dirty="0">
                <a:latin typeface="+mj-lt"/>
              </a:rPr>
              <a:t>: </a:t>
            </a:r>
          </a:p>
          <a:p>
            <a:pPr marL="0" indent="0">
              <a:buNone/>
            </a:pPr>
            <a:r>
              <a:rPr lang="fr-FR" sz="1600" dirty="0">
                <a:latin typeface="+mj-lt"/>
              </a:rPr>
              <a:t>C’est définir concrètement comment on arrive aux finalités voulues !</a:t>
            </a:r>
          </a:p>
          <a:p>
            <a:pPr marL="0" indent="0">
              <a:buNone/>
            </a:pPr>
            <a:endParaRPr lang="fr-FR" sz="1600" dirty="0">
              <a:latin typeface="+mj-lt"/>
            </a:endParaRPr>
          </a:p>
          <a:p>
            <a:pPr algn="l">
              <a:buFont typeface="Arial" panose="020B0604020202020204" pitchFamily="34" charset="0"/>
              <a:buChar char="•"/>
            </a:pPr>
            <a:r>
              <a:rPr lang="fr-FR" sz="1600" b="1" i="0" dirty="0">
                <a:solidFill>
                  <a:srgbClr val="333333"/>
                </a:solidFill>
                <a:effectLst/>
                <a:latin typeface="+mj-lt"/>
              </a:rPr>
              <a:t>Quantifiables</a:t>
            </a:r>
            <a:r>
              <a:rPr lang="fr-FR" sz="1600" b="0" i="0" dirty="0">
                <a:solidFill>
                  <a:srgbClr val="333333"/>
                </a:solidFill>
                <a:effectLst/>
                <a:latin typeface="+mj-lt"/>
              </a:rPr>
              <a:t>. Se servir des chiffres et de dates  pour indiquer précisément ce qui est espéré réaliser et à quel moment.	</a:t>
            </a:r>
          </a:p>
          <a:p>
            <a:pPr lvl="1">
              <a:buFont typeface="Arial" panose="020B0604020202020204" pitchFamily="34" charset="0"/>
              <a:buChar char="•"/>
            </a:pPr>
            <a:r>
              <a:rPr lang="fr-FR" sz="1400" b="0" i="0" dirty="0">
                <a:solidFill>
                  <a:srgbClr val="333333"/>
                </a:solidFill>
                <a:effectLst/>
                <a:latin typeface="+mj-lt"/>
              </a:rPr>
              <a:t>Par exemple, vous venez d’ouvrir un restaurant-minute et vous songez en ouvrir trois autres au cours des deux prochaines années.</a:t>
            </a:r>
            <a:br>
              <a:rPr lang="fr-FR" sz="1400" b="0" i="0" dirty="0">
                <a:solidFill>
                  <a:srgbClr val="333333"/>
                </a:solidFill>
                <a:effectLst/>
                <a:latin typeface="+mj-lt"/>
              </a:rPr>
            </a:br>
            <a:endParaRPr lang="fr-FR" sz="1400" dirty="0">
              <a:solidFill>
                <a:srgbClr val="333333"/>
              </a:solidFill>
              <a:latin typeface="+mj-lt"/>
            </a:endParaRPr>
          </a:p>
          <a:p>
            <a:pPr>
              <a:buFont typeface="Arial" panose="020B0604020202020204" pitchFamily="34" charset="0"/>
              <a:buChar char="•"/>
            </a:pPr>
            <a:r>
              <a:rPr lang="fr-FR" sz="1600" b="1" i="0" dirty="0">
                <a:solidFill>
                  <a:srgbClr val="333333"/>
                </a:solidFill>
                <a:effectLst/>
                <a:latin typeface="+mj-lt"/>
              </a:rPr>
              <a:t>Attention au nombre </a:t>
            </a:r>
            <a:r>
              <a:rPr lang="fr-FR" sz="1600" b="0" i="0" dirty="0">
                <a:solidFill>
                  <a:srgbClr val="333333"/>
                </a:solidFill>
                <a:effectLst/>
                <a:latin typeface="+mj-lt"/>
              </a:rPr>
              <a:t>! Avec peu d’objectifs, pas de vue d’ensemble des progrès de l’entreprise. Trop d’objectifs, difficile de centrer les efforts sur ce qui importe le plus.</a:t>
            </a:r>
          </a:p>
          <a:p>
            <a:pPr>
              <a:buFont typeface="Arial" panose="020B0604020202020204" pitchFamily="34" charset="0"/>
              <a:buChar char="•"/>
            </a:pPr>
            <a:endParaRPr lang="fr-FR" sz="1600" b="0" i="0" dirty="0">
              <a:solidFill>
                <a:srgbClr val="333333"/>
              </a:solidFill>
              <a:effectLst/>
              <a:latin typeface="+mj-lt"/>
            </a:endParaRPr>
          </a:p>
          <a:p>
            <a:pPr>
              <a:buFont typeface="Arial" panose="020B0604020202020204" pitchFamily="34" charset="0"/>
              <a:buChar char="•"/>
            </a:pPr>
            <a:r>
              <a:rPr lang="fr-FR" sz="1600" b="1" dirty="0">
                <a:solidFill>
                  <a:srgbClr val="333333"/>
                </a:solidFill>
              </a:rPr>
              <a:t>Pas de boule de cristal </a:t>
            </a:r>
            <a:r>
              <a:rPr lang="fr-FR" sz="1600" dirty="0">
                <a:solidFill>
                  <a:srgbClr val="333333"/>
                </a:solidFill>
              </a:rPr>
              <a:t>! Les prévisions doivent se baser sur les chiffres/données du passé.</a:t>
            </a:r>
            <a:br>
              <a:rPr lang="fr-FR" sz="1600" dirty="0">
                <a:solidFill>
                  <a:srgbClr val="333333"/>
                </a:solidFill>
              </a:rPr>
            </a:br>
            <a:br>
              <a:rPr lang="fr-FR" sz="1600" dirty="0">
                <a:solidFill>
                  <a:srgbClr val="333333"/>
                </a:solidFill>
              </a:rPr>
            </a:br>
            <a:endParaRPr lang="fr-FR" sz="1600" dirty="0">
              <a:solidFill>
                <a:srgbClr val="333333"/>
              </a:solidFill>
            </a:endParaRPr>
          </a:p>
          <a:p>
            <a:pPr>
              <a:buFont typeface="Arial" panose="020B0604020202020204" pitchFamily="34" charset="0"/>
              <a:buChar char="•"/>
            </a:pPr>
            <a:r>
              <a:rPr lang="fr-FR" sz="1600" b="1" dirty="0">
                <a:solidFill>
                  <a:srgbClr val="333333"/>
                </a:solidFill>
              </a:rPr>
              <a:t>Comparer</a:t>
            </a:r>
            <a:r>
              <a:rPr lang="fr-FR" sz="1600" dirty="0">
                <a:solidFill>
                  <a:srgbClr val="333333"/>
                </a:solidFill>
              </a:rPr>
              <a:t> les objectifs et les résultats pour corriger en temps (quasi) réel</a:t>
            </a:r>
            <a:endParaRPr lang="fr-FR" sz="1600" dirty="0">
              <a:latin typeface="+mj-lt"/>
            </a:endParaRPr>
          </a:p>
        </p:txBody>
      </p:sp>
    </p:spTree>
    <p:extLst>
      <p:ext uri="{BB962C8B-B14F-4D97-AF65-F5344CB8AC3E}">
        <p14:creationId xmlns:p14="http://schemas.microsoft.com/office/powerpoint/2010/main" val="2284814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39EE869B-085D-43B3-AED8-9B0655612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2" name="Rectangle 41">
            <a:extLst>
              <a:ext uri="{FF2B5EF4-FFF2-40B4-BE49-F238E27FC236}">
                <a16:creationId xmlns:a16="http://schemas.microsoft.com/office/drawing/2014/main" id="{C54E744A-A072-47AF-981A-3718617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8229600" cy="6858000"/>
          </a:xfrm>
          <a:prstGeom prst="rect">
            <a:avLst/>
          </a:prstGeom>
          <a:solidFill>
            <a:schemeClr val="tx2">
              <a:lumMod val="10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fr-FR"/>
          </a:p>
        </p:txBody>
      </p:sp>
      <p:pic>
        <p:nvPicPr>
          <p:cNvPr id="10" name="Image 9" descr="Une image contenant planète, Terre, sphère, objet astronomique&#10;&#10;Description générée automatiquement">
            <a:extLst>
              <a:ext uri="{FF2B5EF4-FFF2-40B4-BE49-F238E27FC236}">
                <a16:creationId xmlns:a16="http://schemas.microsoft.com/office/drawing/2014/main" id="{E76E68C1-5EA9-7916-4447-B9039BCA6327}"/>
              </a:ext>
            </a:extLst>
          </p:cNvPr>
          <p:cNvPicPr>
            <a:picLocks noChangeAspect="1"/>
          </p:cNvPicPr>
          <p:nvPr/>
        </p:nvPicPr>
        <p:blipFill rotWithShape="1">
          <a:blip r:embed="rId2">
            <a:extLst>
              <a:ext uri="{28A0092B-C50C-407E-A947-70E740481C1C}">
                <a14:useLocalDpi xmlns:a14="http://schemas.microsoft.com/office/drawing/2010/main" val="0"/>
              </a:ext>
            </a:extLst>
          </a:blip>
          <a:srcRect l="3517" r="38705"/>
          <a:stretch/>
        </p:blipFill>
        <p:spPr>
          <a:xfrm>
            <a:off x="8229598" y="10"/>
            <a:ext cx="3962401" cy="6857990"/>
          </a:xfrm>
          <a:prstGeom prst="rect">
            <a:avLst/>
          </a:prstGeom>
        </p:spPr>
      </p:pic>
      <p:sp>
        <p:nvSpPr>
          <p:cNvPr id="44" name="Freeform 5">
            <a:extLst>
              <a:ext uri="{FF2B5EF4-FFF2-40B4-BE49-F238E27FC236}">
                <a16:creationId xmlns:a16="http://schemas.microsoft.com/office/drawing/2014/main" id="{F0254341-1068-4FB7-8AEF-220C6EB41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541867" y="787400"/>
            <a:ext cx="7145866" cy="778933"/>
          </a:xfrm>
        </p:spPr>
        <p:txBody>
          <a:bodyPr vert="horz" lIns="91440" tIns="45720" rIns="91440" bIns="45720" rtlCol="0" anchor="ctr">
            <a:normAutofit/>
          </a:bodyPr>
          <a:lstStyle/>
          <a:p>
            <a:r>
              <a:rPr lang="en-US" sz="3200" b="1">
                <a:solidFill>
                  <a:srgbClr val="FEFFFF"/>
                </a:solidFill>
              </a:rPr>
              <a:t>ZOOM RSE</a:t>
            </a:r>
          </a:p>
        </p:txBody>
      </p:sp>
      <p:sp>
        <p:nvSpPr>
          <p:cNvPr id="6" name="Titre 1">
            <a:extLst>
              <a:ext uri="{FF2B5EF4-FFF2-40B4-BE49-F238E27FC236}">
                <a16:creationId xmlns:a16="http://schemas.microsoft.com/office/drawing/2014/main" id="{8BAE05C2-B8CD-A7DA-91F8-01A5C33A5A91}"/>
              </a:ext>
            </a:extLst>
          </p:cNvPr>
          <p:cNvSpPr txBox="1">
            <a:spLocks/>
          </p:cNvSpPr>
          <p:nvPr/>
        </p:nvSpPr>
        <p:spPr>
          <a:xfrm>
            <a:off x="541866" y="2032000"/>
            <a:ext cx="7145867" cy="3879222"/>
          </a:xfrm>
          <a:prstGeom prst="rect">
            <a:avLst/>
          </a:prstGeom>
        </p:spPr>
        <p:txBody>
          <a:bodyPr vert="horz" lIns="91440" tIns="45720" rIns="91440" bIns="45720" rtlCol="0">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1000"/>
              </a:spcBef>
              <a:buClr>
                <a:schemeClr val="accent1"/>
              </a:buClr>
            </a:pPr>
            <a:endParaRPr lang="en-US" b="1" dirty="0">
              <a:solidFill>
                <a:srgbClr val="FEFFFF"/>
              </a:solidFill>
              <a:latin typeface="+mn-lt"/>
              <a:ea typeface="+mn-ea"/>
              <a:cs typeface="+mn-cs"/>
            </a:endParaRPr>
          </a:p>
          <a:p>
            <a:pPr>
              <a:spcBef>
                <a:spcPts val="1000"/>
              </a:spcBef>
              <a:buClr>
                <a:schemeClr val="accent1"/>
              </a:buClr>
            </a:pPr>
            <a:r>
              <a:rPr lang="fr-FR" b="1" dirty="0">
                <a:solidFill>
                  <a:srgbClr val="FEFFFF"/>
                </a:solidFill>
                <a:latin typeface="+mn-lt"/>
                <a:ea typeface="+mn-ea"/>
                <a:cs typeface="+mn-cs"/>
              </a:rPr>
              <a:t>Responsabilité</a:t>
            </a:r>
            <a:r>
              <a:rPr lang="en-US" b="1" dirty="0">
                <a:solidFill>
                  <a:srgbClr val="FEFFFF"/>
                </a:solidFill>
                <a:latin typeface="+mn-lt"/>
                <a:ea typeface="+mn-ea"/>
                <a:cs typeface="+mn-cs"/>
              </a:rPr>
              <a:t> </a:t>
            </a:r>
          </a:p>
          <a:p>
            <a:pPr>
              <a:spcBef>
                <a:spcPts val="1000"/>
              </a:spcBef>
              <a:buClr>
                <a:schemeClr val="accent1"/>
              </a:buClr>
            </a:pPr>
            <a:r>
              <a:rPr lang="fr-FR" b="1" dirty="0">
                <a:solidFill>
                  <a:srgbClr val="FEFFFF"/>
                </a:solidFill>
                <a:latin typeface="+mn-lt"/>
                <a:ea typeface="+mn-ea"/>
                <a:cs typeface="+mn-cs"/>
              </a:rPr>
              <a:t>Sociétale</a:t>
            </a:r>
            <a:r>
              <a:rPr lang="en-US" b="1" dirty="0">
                <a:solidFill>
                  <a:srgbClr val="FEFFFF"/>
                </a:solidFill>
                <a:latin typeface="+mn-lt"/>
                <a:ea typeface="+mn-ea"/>
                <a:cs typeface="+mn-cs"/>
              </a:rPr>
              <a:t> </a:t>
            </a:r>
          </a:p>
          <a:p>
            <a:pPr>
              <a:spcBef>
                <a:spcPts val="1000"/>
              </a:spcBef>
              <a:buClr>
                <a:schemeClr val="accent1"/>
              </a:buClr>
            </a:pPr>
            <a:r>
              <a:rPr lang="en-US" b="1" dirty="0">
                <a:solidFill>
                  <a:srgbClr val="FEFFFF"/>
                </a:solidFill>
                <a:latin typeface="+mn-lt"/>
                <a:ea typeface="+mn-ea"/>
                <a:cs typeface="+mn-cs"/>
              </a:rPr>
              <a:t>des Entreprises</a:t>
            </a:r>
          </a:p>
        </p:txBody>
      </p:sp>
    </p:spTree>
    <p:extLst>
      <p:ext uri="{BB962C8B-B14F-4D97-AF65-F5344CB8AC3E}">
        <p14:creationId xmlns:p14="http://schemas.microsoft.com/office/powerpoint/2010/main" val="147483772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a:xfrm>
            <a:off x="2589212" y="3530129"/>
            <a:ext cx="8915399" cy="3193400"/>
          </a:xfrm>
        </p:spPr>
        <p:txBody>
          <a:bodyPr>
            <a:normAutofit lnSpcReduction="10000"/>
          </a:bodyPr>
          <a:lstStyle/>
          <a:p>
            <a:r>
              <a:rPr lang="fr-FR" sz="2800" b="1" dirty="0"/>
              <a:t>1- Les principaux agents économiques</a:t>
            </a:r>
          </a:p>
          <a:p>
            <a:r>
              <a:rPr lang="fr-FR" sz="2800" dirty="0"/>
              <a:t>	</a:t>
            </a:r>
            <a:r>
              <a:rPr lang="fr-FR" dirty="0">
                <a:solidFill>
                  <a:schemeClr val="tx1"/>
                </a:solidFill>
              </a:rPr>
              <a:t>1- Les entreprises</a:t>
            </a:r>
          </a:p>
          <a:p>
            <a:r>
              <a:rPr lang="fr-FR" dirty="0">
                <a:solidFill>
                  <a:schemeClr val="tx1"/>
                </a:solidFill>
              </a:rPr>
              <a:t>	2- Les Ménages</a:t>
            </a:r>
          </a:p>
          <a:p>
            <a:r>
              <a:rPr lang="fr-FR" dirty="0">
                <a:solidFill>
                  <a:schemeClr val="tx1"/>
                </a:solidFill>
              </a:rPr>
              <a:t>	</a:t>
            </a:r>
            <a:r>
              <a:rPr lang="fr-FR" sz="2000" dirty="0">
                <a:solidFill>
                  <a:schemeClr val="tx1"/>
                </a:solidFill>
              </a:rPr>
              <a:t>3- Les Banques et assurances</a:t>
            </a:r>
          </a:p>
          <a:p>
            <a:r>
              <a:rPr lang="fr-FR" sz="2000" dirty="0">
                <a:solidFill>
                  <a:schemeClr val="tx1"/>
                </a:solidFill>
              </a:rPr>
              <a:t>	4- Les Administrations publiques</a:t>
            </a:r>
          </a:p>
          <a:p>
            <a:r>
              <a:rPr lang="fr-FR" dirty="0">
                <a:solidFill>
                  <a:schemeClr val="tx1"/>
                </a:solidFill>
              </a:rPr>
              <a:t>	</a:t>
            </a:r>
            <a:r>
              <a:rPr lang="fr-FR" sz="2000" dirty="0">
                <a:solidFill>
                  <a:schemeClr val="tx1"/>
                </a:solidFill>
              </a:rPr>
              <a:t>5- Les différents échanges entre les agents économiques</a:t>
            </a:r>
          </a:p>
          <a:p>
            <a:r>
              <a:rPr lang="en-US" dirty="0">
                <a:solidFill>
                  <a:schemeClr val="tx1"/>
                </a:solidFill>
              </a:rPr>
              <a:t>	6- Zoom sur les </a:t>
            </a:r>
            <a:r>
              <a:rPr lang="fr-FR" dirty="0">
                <a:solidFill>
                  <a:schemeClr val="tx1"/>
                </a:solidFill>
              </a:rPr>
              <a:t>entreprises</a:t>
            </a:r>
            <a:r>
              <a:rPr lang="en-US" dirty="0">
                <a:solidFill>
                  <a:schemeClr val="tx1"/>
                </a:solidFill>
              </a:rPr>
              <a:t> du numérique</a:t>
            </a:r>
          </a:p>
          <a:p>
            <a:endParaRPr lang="fr-FR" sz="2000" dirty="0">
              <a:solidFill>
                <a:schemeClr val="tx1"/>
              </a:solidFill>
            </a:endParaRPr>
          </a:p>
          <a:p>
            <a:endParaRPr lang="fr-FR" sz="2000" dirty="0">
              <a:solidFill>
                <a:schemeClr val="tx1"/>
              </a:solidFill>
            </a:endParaRPr>
          </a:p>
          <a:p>
            <a:endParaRPr lang="fr-FR" sz="2000" b="1" dirty="0"/>
          </a:p>
          <a:p>
            <a:endParaRPr lang="fr-FR" dirty="0">
              <a:solidFill>
                <a:schemeClr val="tx1"/>
              </a:solidFill>
            </a:endParaRPr>
          </a:p>
          <a:p>
            <a:endParaRPr lang="fr-FR" sz="2800" b="1" dirty="0"/>
          </a:p>
          <a:p>
            <a:endParaRPr lang="fr-FR" sz="2800" b="1" dirty="0"/>
          </a:p>
        </p:txBody>
      </p:sp>
    </p:spTree>
    <p:extLst>
      <p:ext uri="{BB962C8B-B14F-4D97-AF65-F5344CB8AC3E}">
        <p14:creationId xmlns:p14="http://schemas.microsoft.com/office/powerpoint/2010/main" val="1333823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3373062" y="624110"/>
            <a:ext cx="8131550" cy="1280890"/>
          </a:xfrm>
        </p:spPr>
        <p:txBody>
          <a:bodyPr>
            <a:normAutofit/>
          </a:bodyPr>
          <a:lstStyle/>
          <a:p>
            <a:r>
              <a:rPr lang="fr-FR" sz="3600" b="1" dirty="0">
                <a:solidFill>
                  <a:schemeClr val="accent1"/>
                </a:solidFill>
              </a:rPr>
              <a:t>C’est quoi la RSE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218544" y="1480903"/>
            <a:ext cx="9286068" cy="5377097"/>
          </a:xfrm>
        </p:spPr>
        <p:txBody>
          <a:bodyPr>
            <a:noAutofit/>
          </a:bodyPr>
          <a:lstStyle/>
          <a:p>
            <a:pPr algn="l" fontAlgn="base"/>
            <a:r>
              <a:rPr lang="fr-FR" sz="2000" b="0" i="0" dirty="0">
                <a:solidFill>
                  <a:srgbClr val="424242"/>
                </a:solidFill>
                <a:effectLst/>
              </a:rPr>
              <a:t>Prendre en compte pour une entreprises dans ses choix, ses décisions stratégiques, l’ensemble de ses activités les enjeux suivants :</a:t>
            </a:r>
          </a:p>
          <a:p>
            <a:pPr lvl="1" fontAlgn="base">
              <a:buFont typeface="Arial" panose="020B0604020202020204" pitchFamily="34" charset="0"/>
              <a:buChar char="•"/>
            </a:pPr>
            <a:r>
              <a:rPr lang="fr-FR" sz="2000" b="0" i="0" dirty="0">
                <a:solidFill>
                  <a:srgbClr val="424242"/>
                </a:solidFill>
                <a:effectLst/>
              </a:rPr>
              <a:t>environnementaux</a:t>
            </a:r>
          </a:p>
          <a:p>
            <a:pPr lvl="1" fontAlgn="base">
              <a:buFont typeface="Arial" panose="020B0604020202020204" pitchFamily="34" charset="0"/>
              <a:buChar char="•"/>
            </a:pPr>
            <a:r>
              <a:rPr lang="fr-FR" sz="2000" b="0" i="0" dirty="0">
                <a:solidFill>
                  <a:srgbClr val="424242"/>
                </a:solidFill>
                <a:effectLst/>
              </a:rPr>
              <a:t>sociaux</a:t>
            </a:r>
          </a:p>
          <a:p>
            <a:pPr lvl="1" fontAlgn="base">
              <a:buFont typeface="Arial" panose="020B0604020202020204" pitchFamily="34" charset="0"/>
              <a:buChar char="•"/>
            </a:pPr>
            <a:r>
              <a:rPr lang="fr-FR" sz="2000" b="0" i="0" dirty="0">
                <a:solidFill>
                  <a:srgbClr val="424242"/>
                </a:solidFill>
                <a:effectLst/>
              </a:rPr>
              <a:t>économiques, et développement local</a:t>
            </a:r>
          </a:p>
          <a:p>
            <a:pPr lvl="1" fontAlgn="base">
              <a:buFont typeface="Arial" panose="020B0604020202020204" pitchFamily="34" charset="0"/>
              <a:buChar char="•"/>
            </a:pPr>
            <a:r>
              <a:rPr lang="fr-FR" sz="2000" b="0" i="0" dirty="0">
                <a:solidFill>
                  <a:srgbClr val="424242"/>
                </a:solidFill>
                <a:effectLst/>
              </a:rPr>
              <a:t>Ethniques</a:t>
            </a:r>
          </a:p>
          <a:p>
            <a:pPr lvl="1" fontAlgn="base">
              <a:buFont typeface="Arial" panose="020B0604020202020204" pitchFamily="34" charset="0"/>
              <a:buChar char="•"/>
            </a:pPr>
            <a:endParaRPr lang="fr-FR" sz="1400" b="0" i="0" dirty="0">
              <a:solidFill>
                <a:srgbClr val="424242"/>
              </a:solidFill>
              <a:effectLst/>
            </a:endParaRPr>
          </a:p>
          <a:p>
            <a:pPr marL="0" indent="0">
              <a:buNone/>
            </a:pPr>
            <a:r>
              <a:rPr lang="fr-FR" sz="2000" dirty="0">
                <a:latin typeface="+mj-lt"/>
              </a:rPr>
              <a:t>En clair, un concept qui décrit la manière dont une entreprise gère ses activités tout en étant vigilante à ses pratiques en matière :</a:t>
            </a:r>
          </a:p>
          <a:p>
            <a:pPr lvl="1"/>
            <a:r>
              <a:rPr lang="fr-FR" sz="1800" dirty="0">
                <a:latin typeface="+mj-lt"/>
              </a:rPr>
              <a:t>de protection de l'environnement, de développement durable</a:t>
            </a:r>
          </a:p>
          <a:p>
            <a:pPr lvl="1"/>
            <a:r>
              <a:rPr lang="fr-FR" sz="1800" dirty="0">
                <a:latin typeface="+mj-lt"/>
              </a:rPr>
              <a:t>de promotion de la diversité et de l'égalité des chances, de la gestion de ses ressources humaines en général</a:t>
            </a:r>
          </a:p>
          <a:p>
            <a:pPr lvl="1"/>
            <a:r>
              <a:rPr lang="fr-FR" sz="1800" dirty="0">
                <a:latin typeface="+mj-lt"/>
              </a:rPr>
              <a:t>de transparence dans les pratiques commerciales</a:t>
            </a:r>
          </a:p>
          <a:p>
            <a:pPr marL="457200" lvl="1" indent="0" fontAlgn="base">
              <a:buNone/>
            </a:pPr>
            <a:endParaRPr lang="fr-FR" sz="2000" b="0" i="0" dirty="0">
              <a:solidFill>
                <a:srgbClr val="424242"/>
              </a:solidFill>
              <a:effectLst/>
            </a:endParaRPr>
          </a:p>
        </p:txBody>
      </p:sp>
    </p:spTree>
    <p:extLst>
      <p:ext uri="{BB962C8B-B14F-4D97-AF65-F5344CB8AC3E}">
        <p14:creationId xmlns:p14="http://schemas.microsoft.com/office/powerpoint/2010/main" val="144060856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3373062" y="279336"/>
            <a:ext cx="8131550" cy="1280890"/>
          </a:xfrm>
        </p:spPr>
        <p:txBody>
          <a:bodyPr>
            <a:normAutofit/>
          </a:bodyPr>
          <a:lstStyle/>
          <a:p>
            <a:r>
              <a:rPr lang="fr-FR" sz="3600" b="1" dirty="0">
                <a:solidFill>
                  <a:schemeClr val="accent1"/>
                </a:solidFill>
              </a:rPr>
              <a:t>C’est quoi la RSE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428407" y="1364105"/>
            <a:ext cx="9076205" cy="5321508"/>
          </a:xfrm>
        </p:spPr>
        <p:txBody>
          <a:bodyPr>
            <a:noAutofit/>
          </a:bodyPr>
          <a:lstStyle/>
          <a:p>
            <a:pPr marL="0" indent="0" fontAlgn="base">
              <a:buNone/>
            </a:pPr>
            <a:r>
              <a:rPr lang="fr-FR" dirty="0">
                <a:solidFill>
                  <a:srgbClr val="424242"/>
                </a:solidFill>
                <a:latin typeface="+mj-lt"/>
              </a:rPr>
              <a:t>Pour la </a:t>
            </a:r>
            <a:r>
              <a:rPr lang="fr-FR" b="1" dirty="0">
                <a:solidFill>
                  <a:srgbClr val="424242"/>
                </a:solidFill>
                <a:latin typeface="+mj-lt"/>
              </a:rPr>
              <a:t>Commission Européenne</a:t>
            </a:r>
            <a:r>
              <a:rPr lang="fr-FR" dirty="0">
                <a:solidFill>
                  <a:srgbClr val="424242"/>
                </a:solidFill>
                <a:latin typeface="+mj-lt"/>
              </a:rPr>
              <a:t>, c’est l’intégration volontaire par les entreprises de préoccupations sociales et environnementales à leurs activités commerciales et leurs relations avec les parties prenantes</a:t>
            </a:r>
          </a:p>
          <a:p>
            <a:pPr marL="0" indent="0" fontAlgn="base">
              <a:buNone/>
            </a:pPr>
            <a:endParaRPr lang="fr-FR" b="1" dirty="0">
              <a:latin typeface="+mj-lt"/>
            </a:endParaRPr>
          </a:p>
          <a:p>
            <a:pPr marL="0" indent="0" fontAlgn="base">
              <a:buNone/>
            </a:pPr>
            <a:r>
              <a:rPr lang="fr-FR" b="1" dirty="0">
                <a:latin typeface="+mj-lt"/>
              </a:rPr>
              <a:t>Norme internationale</a:t>
            </a:r>
            <a:r>
              <a:rPr lang="fr-FR" dirty="0">
                <a:latin typeface="+mj-lt"/>
              </a:rPr>
              <a:t> ISO 26000 qui définit le périmètre de la RSE :</a:t>
            </a:r>
          </a:p>
          <a:p>
            <a:pPr lvl="1" fontAlgn="base"/>
            <a:r>
              <a:rPr lang="fr-FR" sz="1800" dirty="0">
                <a:latin typeface="+mj-lt"/>
              </a:rPr>
              <a:t>la gouvernance de l’organisation</a:t>
            </a:r>
          </a:p>
          <a:p>
            <a:pPr lvl="1" fontAlgn="base"/>
            <a:r>
              <a:rPr lang="fr-FR" sz="1800" dirty="0">
                <a:latin typeface="+mj-lt"/>
              </a:rPr>
              <a:t>les droits de l’homme</a:t>
            </a:r>
          </a:p>
          <a:p>
            <a:pPr lvl="1" fontAlgn="base"/>
            <a:r>
              <a:rPr lang="fr-FR" sz="1800" dirty="0">
                <a:latin typeface="+mj-lt"/>
              </a:rPr>
              <a:t>les relations et conditions de travail</a:t>
            </a:r>
          </a:p>
          <a:p>
            <a:pPr lvl="1" fontAlgn="base"/>
            <a:r>
              <a:rPr lang="fr-FR" sz="1800" dirty="0">
                <a:latin typeface="+mj-lt"/>
              </a:rPr>
              <a:t>l’environnement</a:t>
            </a:r>
          </a:p>
          <a:p>
            <a:pPr lvl="1" fontAlgn="base"/>
            <a:r>
              <a:rPr lang="fr-FR" sz="1800" dirty="0">
                <a:latin typeface="+mj-lt"/>
              </a:rPr>
              <a:t>la loyauté des pratiques</a:t>
            </a:r>
          </a:p>
          <a:p>
            <a:pPr lvl="1" fontAlgn="base"/>
            <a:r>
              <a:rPr lang="fr-FR" sz="1800" dirty="0">
                <a:latin typeface="+mj-lt"/>
              </a:rPr>
              <a:t>les questions relatives aux consommateurs</a:t>
            </a:r>
          </a:p>
          <a:p>
            <a:pPr lvl="1" fontAlgn="base"/>
            <a:r>
              <a:rPr lang="fr-FR" sz="1800" dirty="0">
                <a:latin typeface="+mj-lt"/>
              </a:rPr>
              <a:t>les communautés et le développement local.</a:t>
            </a:r>
          </a:p>
          <a:p>
            <a:pPr lvl="1" fontAlgn="base"/>
            <a:r>
              <a:rPr lang="fr-FR" sz="1800" dirty="0">
                <a:latin typeface="+mj-lt"/>
              </a:rPr>
              <a:t>Elle concerne </a:t>
            </a:r>
            <a:r>
              <a:rPr lang="fr-FR" sz="1800" b="1" dirty="0">
                <a:latin typeface="+mj-lt"/>
              </a:rPr>
              <a:t>toutes les entreprises</a:t>
            </a:r>
            <a:r>
              <a:rPr lang="fr-FR" sz="1800" dirty="0">
                <a:latin typeface="+mj-lt"/>
              </a:rPr>
              <a:t>, quelle que soit leur taille ou activité.</a:t>
            </a:r>
          </a:p>
          <a:p>
            <a:pPr marL="457200" lvl="1" indent="0">
              <a:buNone/>
            </a:pPr>
            <a:endParaRPr lang="fr-FR" sz="1800" dirty="0">
              <a:latin typeface="+mj-lt"/>
            </a:endParaRPr>
          </a:p>
          <a:p>
            <a:pPr lvl="1"/>
            <a:endParaRPr lang="fr-FR" sz="1800" dirty="0">
              <a:latin typeface="+mj-lt"/>
            </a:endParaRPr>
          </a:p>
          <a:p>
            <a:endParaRPr lang="fr-FR" dirty="0">
              <a:latin typeface="+mj-lt"/>
            </a:endParaRPr>
          </a:p>
        </p:txBody>
      </p:sp>
    </p:spTree>
    <p:extLst>
      <p:ext uri="{BB962C8B-B14F-4D97-AF65-F5344CB8AC3E}">
        <p14:creationId xmlns:p14="http://schemas.microsoft.com/office/powerpoint/2010/main" val="48809979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398426" y="337280"/>
            <a:ext cx="8131550" cy="1280890"/>
          </a:xfrm>
        </p:spPr>
        <p:txBody>
          <a:bodyPr>
            <a:normAutofit/>
          </a:bodyPr>
          <a:lstStyle/>
          <a:p>
            <a:pPr marL="0" indent="0" algn="l" fontAlgn="base">
              <a:buNone/>
            </a:pPr>
            <a:r>
              <a:rPr lang="fr-FR" b="1" dirty="0">
                <a:solidFill>
                  <a:schemeClr val="accent1"/>
                </a:solidFill>
                <a:latin typeface="+mj-lt"/>
              </a:rPr>
              <a:t>Quelques idées de pratiques RSE</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398426" y="1274163"/>
            <a:ext cx="9106186" cy="5396459"/>
          </a:xfrm>
        </p:spPr>
        <p:txBody>
          <a:bodyPr>
            <a:normAutofit fontScale="92500"/>
          </a:bodyPr>
          <a:lstStyle/>
          <a:p>
            <a:pPr algn="l" fontAlgn="base">
              <a:buFont typeface="+mj-lt"/>
              <a:buAutoNum type="arabicPeriod"/>
            </a:pPr>
            <a:r>
              <a:rPr lang="fr-FR" i="0" dirty="0">
                <a:solidFill>
                  <a:srgbClr val="424242"/>
                </a:solidFill>
                <a:effectLst/>
                <a:latin typeface="+mj-lt"/>
              </a:rPr>
              <a:t>Communiquer sur la démarche RSE dans l’entreprise</a:t>
            </a:r>
          </a:p>
          <a:p>
            <a:pPr algn="l" fontAlgn="base">
              <a:buFont typeface="+mj-lt"/>
              <a:buAutoNum type="arabicPeriod"/>
            </a:pPr>
            <a:r>
              <a:rPr lang="fr-FR" i="0" dirty="0">
                <a:solidFill>
                  <a:srgbClr val="424242"/>
                </a:solidFill>
                <a:effectLst/>
                <a:latin typeface="+mj-lt"/>
              </a:rPr>
              <a:t>Mettre en place le télétravail ou le renforcer</a:t>
            </a:r>
          </a:p>
          <a:p>
            <a:pPr algn="l" fontAlgn="base">
              <a:buFont typeface="+mj-lt"/>
              <a:buAutoNum type="arabicPeriod"/>
            </a:pPr>
            <a:r>
              <a:rPr lang="fr-FR" i="0" dirty="0">
                <a:solidFill>
                  <a:srgbClr val="424242"/>
                </a:solidFill>
                <a:effectLst/>
                <a:latin typeface="+mj-lt"/>
              </a:rPr>
              <a:t>Passer aux énergies renouvelables</a:t>
            </a:r>
          </a:p>
          <a:p>
            <a:pPr algn="l" fontAlgn="base">
              <a:buFont typeface="+mj-lt"/>
              <a:buAutoNum type="arabicPeriod"/>
            </a:pPr>
            <a:r>
              <a:rPr lang="fr-FR" i="0" dirty="0">
                <a:solidFill>
                  <a:srgbClr val="424242"/>
                </a:solidFill>
                <a:effectLst/>
                <a:latin typeface="+mj-lt"/>
              </a:rPr>
              <a:t>Valoriser le covoiturage, les transports en commun, le vélo</a:t>
            </a:r>
          </a:p>
          <a:p>
            <a:pPr algn="l" fontAlgn="base">
              <a:buFont typeface="+mj-lt"/>
              <a:buAutoNum type="arabicPeriod"/>
            </a:pPr>
            <a:r>
              <a:rPr lang="fr-FR" i="0" dirty="0">
                <a:solidFill>
                  <a:srgbClr val="424242"/>
                </a:solidFill>
                <a:effectLst/>
                <a:latin typeface="+mj-lt"/>
              </a:rPr>
              <a:t>Organiser une collecte de vêtements, jouets ou objets pour valoriser le 2nde main</a:t>
            </a:r>
          </a:p>
          <a:p>
            <a:pPr algn="l" fontAlgn="base">
              <a:buFont typeface="+mj-lt"/>
              <a:buAutoNum type="arabicPeriod"/>
            </a:pPr>
            <a:r>
              <a:rPr lang="fr-FR" i="0" dirty="0">
                <a:solidFill>
                  <a:srgbClr val="424242"/>
                </a:solidFill>
                <a:effectLst/>
                <a:latin typeface="+mj-lt"/>
              </a:rPr>
              <a:t>Choisir des appareils reconditionnés (ordinateur, Smartphone)</a:t>
            </a:r>
          </a:p>
          <a:p>
            <a:pPr algn="l" fontAlgn="base">
              <a:buFont typeface="+mj-lt"/>
              <a:buAutoNum type="arabicPeriod"/>
            </a:pPr>
            <a:r>
              <a:rPr lang="fr-FR" i="0" dirty="0">
                <a:solidFill>
                  <a:srgbClr val="424242"/>
                </a:solidFill>
                <a:effectLst/>
                <a:latin typeface="+mj-lt"/>
              </a:rPr>
              <a:t>Communiquer sur le gaspillage alimentaire, mettre en place un compost</a:t>
            </a:r>
          </a:p>
          <a:p>
            <a:pPr algn="l" fontAlgn="base">
              <a:buFont typeface="+mj-lt"/>
              <a:buAutoNum type="arabicPeriod"/>
            </a:pPr>
            <a:r>
              <a:rPr lang="fr-FR" i="0" dirty="0">
                <a:solidFill>
                  <a:srgbClr val="424242"/>
                </a:solidFill>
                <a:effectLst/>
                <a:latin typeface="+mj-lt"/>
              </a:rPr>
              <a:t>Favoriser une alimentation équilibrée</a:t>
            </a:r>
          </a:p>
          <a:p>
            <a:pPr algn="l" fontAlgn="base">
              <a:buFont typeface="+mj-lt"/>
              <a:buAutoNum type="arabicPeriod"/>
            </a:pPr>
            <a:r>
              <a:rPr lang="fr-FR" i="0" dirty="0">
                <a:solidFill>
                  <a:srgbClr val="424242"/>
                </a:solidFill>
                <a:effectLst/>
                <a:latin typeface="+mj-lt"/>
              </a:rPr>
              <a:t>Créer de nouvelles habitudes pour bannir le jetable (gourde, mug, couverts, lunchbox)</a:t>
            </a:r>
          </a:p>
          <a:p>
            <a:pPr algn="l" fontAlgn="base">
              <a:buFont typeface="+mj-lt"/>
              <a:buAutoNum type="arabicPeriod"/>
            </a:pPr>
            <a:r>
              <a:rPr lang="fr-FR" i="0" dirty="0">
                <a:solidFill>
                  <a:srgbClr val="424242"/>
                </a:solidFill>
                <a:effectLst/>
                <a:latin typeface="+mj-lt"/>
              </a:rPr>
              <a:t>Organiser des actions environnementales collectives : ramassage de déchets par exemple</a:t>
            </a:r>
          </a:p>
          <a:p>
            <a:pPr algn="l" fontAlgn="base">
              <a:buFont typeface="+mj-lt"/>
              <a:buAutoNum type="arabicPeriod"/>
            </a:pPr>
            <a:r>
              <a:rPr lang="fr-FR" i="0" dirty="0">
                <a:solidFill>
                  <a:srgbClr val="424242"/>
                </a:solidFill>
                <a:effectLst/>
                <a:latin typeface="+mj-lt"/>
              </a:rPr>
              <a:t>Former pour inscrire dans le temps une réelle démarche de réduction des déchets par tous et pour tous</a:t>
            </a:r>
          </a:p>
          <a:p>
            <a:pPr algn="l" fontAlgn="base">
              <a:buFont typeface="+mj-lt"/>
              <a:buAutoNum type="arabicPeriod"/>
            </a:pPr>
            <a:r>
              <a:rPr lang="fr-FR" dirty="0">
                <a:solidFill>
                  <a:srgbClr val="424242"/>
                </a:solidFill>
                <a:latin typeface="+mj-lt"/>
              </a:rPr>
              <a:t>Sobriété numérique</a:t>
            </a:r>
            <a:endParaRPr lang="fr-FR" i="0" dirty="0">
              <a:solidFill>
                <a:srgbClr val="424242"/>
              </a:solidFill>
              <a:effectLst/>
              <a:latin typeface="+mj-lt"/>
            </a:endParaRPr>
          </a:p>
          <a:p>
            <a:pPr marL="457200" lvl="1" indent="0">
              <a:buNone/>
            </a:pPr>
            <a:endParaRPr lang="fr-FR" sz="1800" dirty="0">
              <a:latin typeface="+mj-lt"/>
            </a:endParaRPr>
          </a:p>
          <a:p>
            <a:pPr lvl="1"/>
            <a:endParaRPr lang="fr-FR" sz="1800" dirty="0">
              <a:latin typeface="+mj-lt"/>
            </a:endParaRPr>
          </a:p>
          <a:p>
            <a:endParaRPr lang="fr-FR" dirty="0">
              <a:latin typeface="+mj-lt"/>
            </a:endParaRPr>
          </a:p>
        </p:txBody>
      </p:sp>
    </p:spTree>
    <p:extLst>
      <p:ext uri="{BB962C8B-B14F-4D97-AF65-F5344CB8AC3E}">
        <p14:creationId xmlns:p14="http://schemas.microsoft.com/office/powerpoint/2010/main" val="353463778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a:xfrm>
            <a:off x="2589212" y="3530128"/>
            <a:ext cx="8915399" cy="2159471"/>
          </a:xfrm>
        </p:spPr>
        <p:txBody>
          <a:bodyPr>
            <a:noAutofit/>
          </a:bodyPr>
          <a:lstStyle/>
          <a:p>
            <a:r>
              <a:rPr lang="fr-FR" sz="2800" b="1" dirty="0"/>
              <a:t>10 – Les parties prenantes dans l’entreprise </a:t>
            </a:r>
          </a:p>
        </p:txBody>
      </p:sp>
    </p:spTree>
    <p:extLst>
      <p:ext uri="{BB962C8B-B14F-4D97-AF65-F5344CB8AC3E}">
        <p14:creationId xmlns:p14="http://schemas.microsoft.com/office/powerpoint/2010/main" val="235090489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421823" y="354287"/>
            <a:ext cx="9770178" cy="1280890"/>
          </a:xfrm>
        </p:spPr>
        <p:txBody>
          <a:bodyPr/>
          <a:lstStyle/>
          <a:p>
            <a:r>
              <a:rPr lang="fr-FR" sz="3600" b="1" dirty="0"/>
              <a:t>10 – Les parties prenantes dans l’entreprise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171700" y="1117600"/>
            <a:ext cx="9165523" cy="5579785"/>
          </a:xfrm>
        </p:spPr>
        <p:txBody>
          <a:bodyPr>
            <a:noAutofit/>
          </a:bodyPr>
          <a:lstStyle/>
          <a:p>
            <a:r>
              <a:rPr lang="fr-FR" b="1" i="0" dirty="0">
                <a:solidFill>
                  <a:schemeClr val="accent1"/>
                </a:solidFill>
                <a:effectLst/>
                <a:latin typeface="+mj-lt"/>
              </a:rPr>
              <a:t>Définition</a:t>
            </a:r>
            <a:r>
              <a:rPr lang="fr-FR" b="0" i="0" dirty="0">
                <a:solidFill>
                  <a:srgbClr val="202124"/>
                </a:solidFill>
                <a:effectLst/>
                <a:latin typeface="+mj-lt"/>
              </a:rPr>
              <a:t> : ce sont </a:t>
            </a:r>
            <a:r>
              <a:rPr lang="fr-FR" dirty="0">
                <a:latin typeface="+mj-lt"/>
              </a:rPr>
              <a:t>tous les acteurs qui participent, de près ou de loin, à sa vie économique. (</a:t>
            </a:r>
            <a:r>
              <a:rPr lang="fr-FR" i="1" dirty="0">
                <a:latin typeface="+mj-lt"/>
              </a:rPr>
              <a:t>stakeholder</a:t>
            </a:r>
            <a:r>
              <a:rPr lang="fr-FR" dirty="0">
                <a:latin typeface="+mj-lt"/>
              </a:rPr>
              <a:t>)</a:t>
            </a:r>
          </a:p>
          <a:p>
            <a:pPr fontAlgn="base"/>
            <a:r>
              <a:rPr lang="fr-FR" b="1" dirty="0">
                <a:solidFill>
                  <a:schemeClr val="accent1"/>
                </a:solidFill>
                <a:latin typeface="+mj-lt"/>
              </a:rPr>
              <a:t>Pour aller plus loin </a:t>
            </a:r>
            <a:r>
              <a:rPr lang="fr-FR" dirty="0">
                <a:latin typeface="+mj-lt"/>
              </a:rPr>
              <a:t>: théorie développée par Ed Freeman, un philosophe américain dans les années 80.</a:t>
            </a:r>
          </a:p>
          <a:p>
            <a:pPr fontAlgn="base"/>
            <a:r>
              <a:rPr lang="fr-FR" dirty="0">
                <a:latin typeface="+mj-lt"/>
              </a:rPr>
              <a:t>Norme internationale ISO 26000, les parties prenantes sont définies comme "</a:t>
            </a:r>
            <a:r>
              <a:rPr lang="fr-FR" i="1" dirty="0">
                <a:latin typeface="+mj-lt"/>
              </a:rPr>
              <a:t>des organisations ou individus qui ont un ou plusieurs intérêts dans une décision ou activité quelconque d'une organisation</a:t>
            </a:r>
            <a:r>
              <a:rPr lang="fr-FR" dirty="0">
                <a:latin typeface="+mj-lt"/>
              </a:rPr>
              <a:t>".</a:t>
            </a:r>
          </a:p>
          <a:p>
            <a:pPr marL="0" indent="0" fontAlgn="base">
              <a:buNone/>
            </a:pPr>
            <a:endParaRPr lang="fr-FR" dirty="0">
              <a:latin typeface="+mj-lt"/>
            </a:endParaRPr>
          </a:p>
          <a:p>
            <a:pPr marL="0" indent="0" fontAlgn="base">
              <a:buNone/>
            </a:pPr>
            <a:r>
              <a:rPr lang="fr-FR" dirty="0">
                <a:latin typeface="+mj-lt"/>
              </a:rPr>
              <a:t>Les parties prenantes ont donc différents types d'interactions avec une organisation en :</a:t>
            </a:r>
          </a:p>
          <a:p>
            <a:pPr fontAlgn="base"/>
            <a:r>
              <a:rPr lang="fr-FR" b="1" dirty="0">
                <a:latin typeface="+mj-lt"/>
              </a:rPr>
              <a:t>Contribuer directement aux activités de l'organisation</a:t>
            </a:r>
            <a:r>
              <a:rPr lang="fr-FR" dirty="0">
                <a:latin typeface="+mj-lt"/>
              </a:rPr>
              <a:t> (dirigeants, collaborateurs, fournisseurs, clients)</a:t>
            </a:r>
          </a:p>
          <a:p>
            <a:pPr fontAlgn="base"/>
            <a:r>
              <a:rPr lang="fr-FR" b="1" dirty="0">
                <a:latin typeface="+mj-lt"/>
              </a:rPr>
              <a:t>Observant ou en influençant son comportement</a:t>
            </a:r>
            <a:r>
              <a:rPr lang="fr-FR" dirty="0">
                <a:latin typeface="+mj-lt"/>
              </a:rPr>
              <a:t> (syndicats, ONG)</a:t>
            </a:r>
          </a:p>
          <a:p>
            <a:pPr fontAlgn="base"/>
            <a:r>
              <a:rPr lang="fr-FR" b="1" dirty="0">
                <a:latin typeface="+mj-lt"/>
              </a:rPr>
              <a:t>Étant affecté</a:t>
            </a:r>
            <a:r>
              <a:rPr lang="fr-FR" dirty="0">
                <a:latin typeface="+mj-lt"/>
              </a:rPr>
              <a:t>, directement ou indirectement, positivement ou négativement, par les activités de l'organisation (riverains, collectivités territoriales, l'Etat...)</a:t>
            </a:r>
          </a:p>
        </p:txBody>
      </p:sp>
      <p:sp>
        <p:nvSpPr>
          <p:cNvPr id="4" name="ZoneTexte 3">
            <a:extLst>
              <a:ext uri="{FF2B5EF4-FFF2-40B4-BE49-F238E27FC236}">
                <a16:creationId xmlns:a16="http://schemas.microsoft.com/office/drawing/2014/main" id="{B233970E-6DE8-C11A-B4A7-F3A0BE820170}"/>
              </a:ext>
            </a:extLst>
          </p:cNvPr>
          <p:cNvSpPr txBox="1"/>
          <p:nvPr/>
        </p:nvSpPr>
        <p:spPr>
          <a:xfrm rot="19924631">
            <a:off x="814226" y="2053240"/>
            <a:ext cx="1490000" cy="338554"/>
          </a:xfrm>
          <a:prstGeom prst="rect">
            <a:avLst/>
          </a:prstGeom>
          <a:noFill/>
        </p:spPr>
        <p:txBody>
          <a:bodyPr wrap="square" rtlCol="0">
            <a:spAutoFit/>
          </a:bodyPr>
          <a:lstStyle/>
          <a:p>
            <a:r>
              <a:rPr lang="fr-FR" sz="1600" b="1" dirty="0"/>
              <a:t>E. </a:t>
            </a:r>
            <a:r>
              <a:rPr lang="fr-FR" sz="1600" b="1" dirty="0" err="1"/>
              <a:t>Freedman</a:t>
            </a:r>
            <a:endParaRPr lang="fr-FR" sz="1600" b="1" dirty="0"/>
          </a:p>
        </p:txBody>
      </p:sp>
      <p:pic>
        <p:nvPicPr>
          <p:cNvPr id="6" name="Graphique 5" descr="Création de récits avec un remplissage uni">
            <a:extLst>
              <a:ext uri="{FF2B5EF4-FFF2-40B4-BE49-F238E27FC236}">
                <a16:creationId xmlns:a16="http://schemas.microsoft.com/office/drawing/2014/main" id="{2E4D009B-806D-B19D-8848-FD6164CC751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20002126">
            <a:off x="963163" y="1554063"/>
            <a:ext cx="570802" cy="570802"/>
          </a:xfrm>
          <a:prstGeom prst="rect">
            <a:avLst/>
          </a:prstGeom>
        </p:spPr>
      </p:pic>
    </p:spTree>
    <p:extLst>
      <p:ext uri="{BB962C8B-B14F-4D97-AF65-F5344CB8AC3E}">
        <p14:creationId xmlns:p14="http://schemas.microsoft.com/office/powerpoint/2010/main" val="763752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421823" y="354287"/>
            <a:ext cx="9770178" cy="1280890"/>
          </a:xfrm>
        </p:spPr>
        <p:txBody>
          <a:bodyPr/>
          <a:lstStyle/>
          <a:p>
            <a:r>
              <a:rPr lang="fr-FR" sz="3600" b="1" dirty="0"/>
              <a:t>10 – Les parties prenantes dans l’entreprise </a:t>
            </a:r>
          </a:p>
        </p:txBody>
      </p:sp>
      <p:graphicFrame>
        <p:nvGraphicFramePr>
          <p:cNvPr id="4" name="Espace réservé du contenu 3">
            <a:extLst>
              <a:ext uri="{FF2B5EF4-FFF2-40B4-BE49-F238E27FC236}">
                <a16:creationId xmlns:a16="http://schemas.microsoft.com/office/drawing/2014/main" id="{A15E9653-D0F6-1C63-05D4-0C53A8CB8297}"/>
              </a:ext>
            </a:extLst>
          </p:cNvPr>
          <p:cNvGraphicFramePr>
            <a:graphicFrameLocks noGrp="1"/>
          </p:cNvGraphicFramePr>
          <p:nvPr>
            <p:ph idx="1"/>
            <p:extLst>
              <p:ext uri="{D42A27DB-BD31-4B8C-83A1-F6EECF244321}">
                <p14:modId xmlns:p14="http://schemas.microsoft.com/office/powerpoint/2010/main" val="340883123"/>
              </p:ext>
            </p:extLst>
          </p:nvPr>
        </p:nvGraphicFramePr>
        <p:xfrm>
          <a:off x="2619193" y="1635177"/>
          <a:ext cx="8915400" cy="2656840"/>
        </p:xfrm>
        <a:graphic>
          <a:graphicData uri="http://schemas.openxmlformats.org/drawingml/2006/table">
            <a:tbl>
              <a:tblPr firstRow="1" bandRow="1">
                <a:tableStyleId>{5C22544A-7EE6-4342-B048-85BDC9FD1C3A}</a:tableStyleId>
              </a:tblPr>
              <a:tblGrid>
                <a:gridCol w="4457700">
                  <a:extLst>
                    <a:ext uri="{9D8B030D-6E8A-4147-A177-3AD203B41FA5}">
                      <a16:colId xmlns:a16="http://schemas.microsoft.com/office/drawing/2014/main" val="2575448331"/>
                    </a:ext>
                  </a:extLst>
                </a:gridCol>
                <a:gridCol w="4457700">
                  <a:extLst>
                    <a:ext uri="{9D8B030D-6E8A-4147-A177-3AD203B41FA5}">
                      <a16:colId xmlns:a16="http://schemas.microsoft.com/office/drawing/2014/main" val="1924592329"/>
                    </a:ext>
                  </a:extLst>
                </a:gridCol>
              </a:tblGrid>
              <a:tr h="370840">
                <a:tc>
                  <a:txBody>
                    <a:bodyPr/>
                    <a:lstStyle/>
                    <a:p>
                      <a:r>
                        <a:rPr lang="fr-FR" dirty="0"/>
                        <a:t>Internes</a:t>
                      </a:r>
                    </a:p>
                  </a:txBody>
                  <a:tcPr/>
                </a:tc>
                <a:tc>
                  <a:txBody>
                    <a:bodyPr/>
                    <a:lstStyle/>
                    <a:p>
                      <a:r>
                        <a:rPr lang="fr-FR" dirty="0"/>
                        <a:t>Externes</a:t>
                      </a:r>
                    </a:p>
                  </a:txBody>
                  <a:tcPr/>
                </a:tc>
                <a:extLst>
                  <a:ext uri="{0D108BD9-81ED-4DB2-BD59-A6C34878D82A}">
                    <a16:rowId xmlns:a16="http://schemas.microsoft.com/office/drawing/2014/main" val="327482499"/>
                  </a:ext>
                </a:extLst>
              </a:tr>
              <a:tr h="370840">
                <a:tc>
                  <a:txBody>
                    <a:bodyPr/>
                    <a:lstStyle/>
                    <a:p>
                      <a:pPr marL="285750" indent="-285750">
                        <a:buFont typeface="Arial" panose="020B0604020202020204" pitchFamily="34" charset="0"/>
                        <a:buChar char="•"/>
                      </a:pPr>
                      <a:r>
                        <a:rPr lang="fr-FR" dirty="0"/>
                        <a:t>Direction</a:t>
                      </a:r>
                    </a:p>
                    <a:p>
                      <a:pPr marL="285750" indent="-285750">
                        <a:buFont typeface="Arial" panose="020B0604020202020204" pitchFamily="34" charset="0"/>
                        <a:buChar char="•"/>
                      </a:pPr>
                      <a:r>
                        <a:rPr lang="fr-FR" dirty="0"/>
                        <a:t>Salariés / collaborateurs</a:t>
                      </a:r>
                    </a:p>
                    <a:p>
                      <a:pPr marL="285750" indent="-285750">
                        <a:buFont typeface="Arial" panose="020B0604020202020204" pitchFamily="34" charset="0"/>
                        <a:buChar char="•"/>
                      </a:pPr>
                      <a:r>
                        <a:rPr lang="fr-FR" dirty="0"/>
                        <a:t>Représentants des salariés</a:t>
                      </a:r>
                    </a:p>
                    <a:p>
                      <a:pPr marL="285750" indent="-285750">
                        <a:buFont typeface="Arial" panose="020B0604020202020204" pitchFamily="34" charset="0"/>
                        <a:buChar char="•"/>
                      </a:pPr>
                      <a:r>
                        <a:rPr lang="fr-FR" dirty="0"/>
                        <a:t>Actionnaire</a:t>
                      </a:r>
                    </a:p>
                  </a:txBody>
                  <a:tcPr/>
                </a:tc>
                <a:tc>
                  <a:txBody>
                    <a:bodyPr/>
                    <a:lstStyle/>
                    <a:p>
                      <a:pPr marL="285750" indent="-285750">
                        <a:buFont typeface="Arial" panose="020B0604020202020204" pitchFamily="34" charset="0"/>
                        <a:buChar char="•"/>
                      </a:pPr>
                      <a:r>
                        <a:rPr lang="fr-FR" dirty="0"/>
                        <a:t>Clients </a:t>
                      </a:r>
                    </a:p>
                    <a:p>
                      <a:pPr marL="285750" indent="-285750">
                        <a:buFont typeface="Arial" panose="020B0604020202020204" pitchFamily="34" charset="0"/>
                        <a:buChar char="•"/>
                      </a:pPr>
                      <a:r>
                        <a:rPr lang="fr-FR" dirty="0"/>
                        <a:t>Fournisseurs</a:t>
                      </a:r>
                    </a:p>
                    <a:p>
                      <a:pPr marL="285750" indent="-285750">
                        <a:buFont typeface="Arial" panose="020B0604020202020204" pitchFamily="34" charset="0"/>
                        <a:buChar char="•"/>
                      </a:pPr>
                      <a:r>
                        <a:rPr lang="fr-FR" dirty="0"/>
                        <a:t>Concurrents</a:t>
                      </a:r>
                    </a:p>
                    <a:p>
                      <a:pPr marL="285750" indent="-285750">
                        <a:buFont typeface="Arial" panose="020B0604020202020204" pitchFamily="34" charset="0"/>
                        <a:buChar char="•"/>
                      </a:pPr>
                      <a:r>
                        <a:rPr lang="fr-FR" dirty="0"/>
                        <a:t>Banques</a:t>
                      </a:r>
                    </a:p>
                    <a:p>
                      <a:pPr marL="285750" indent="-285750">
                        <a:buFont typeface="Arial" panose="020B0604020202020204" pitchFamily="34" charset="0"/>
                        <a:buChar char="•"/>
                      </a:pPr>
                      <a:r>
                        <a:rPr lang="fr-FR" dirty="0"/>
                        <a:t>Syndicats</a:t>
                      </a:r>
                    </a:p>
                    <a:p>
                      <a:pPr marL="285750" indent="-285750">
                        <a:buFont typeface="Arial" panose="020B0604020202020204" pitchFamily="34" charset="0"/>
                        <a:buChar char="•"/>
                      </a:pPr>
                      <a:r>
                        <a:rPr lang="fr-FR" dirty="0"/>
                        <a:t>ONG</a:t>
                      </a:r>
                    </a:p>
                    <a:p>
                      <a:pPr marL="285750" indent="-285750">
                        <a:buFont typeface="Arial" panose="020B0604020202020204" pitchFamily="34" charset="0"/>
                        <a:buChar char="•"/>
                      </a:pPr>
                      <a:r>
                        <a:rPr lang="fr-FR" dirty="0"/>
                        <a:t>Société civile</a:t>
                      </a:r>
                    </a:p>
                    <a:p>
                      <a:pPr marL="285750" indent="-285750">
                        <a:buFont typeface="Arial" panose="020B0604020202020204" pitchFamily="34" charset="0"/>
                        <a:buChar char="•"/>
                      </a:pPr>
                      <a:r>
                        <a:rPr lang="fr-FR" dirty="0"/>
                        <a:t>Collectivités locales</a:t>
                      </a:r>
                    </a:p>
                  </a:txBody>
                  <a:tcPr/>
                </a:tc>
                <a:extLst>
                  <a:ext uri="{0D108BD9-81ED-4DB2-BD59-A6C34878D82A}">
                    <a16:rowId xmlns:a16="http://schemas.microsoft.com/office/drawing/2014/main" val="2468212332"/>
                  </a:ext>
                </a:extLst>
              </a:tr>
            </a:tbl>
          </a:graphicData>
        </a:graphic>
      </p:graphicFrame>
      <p:sp>
        <p:nvSpPr>
          <p:cNvPr id="5" name="ZoneTexte 4">
            <a:extLst>
              <a:ext uri="{FF2B5EF4-FFF2-40B4-BE49-F238E27FC236}">
                <a16:creationId xmlns:a16="http://schemas.microsoft.com/office/drawing/2014/main" id="{44108872-F0BE-3117-CEC1-E006DB8BF89C}"/>
              </a:ext>
            </a:extLst>
          </p:cNvPr>
          <p:cNvSpPr txBox="1"/>
          <p:nvPr/>
        </p:nvSpPr>
        <p:spPr>
          <a:xfrm>
            <a:off x="2619193" y="4631961"/>
            <a:ext cx="8915400" cy="923330"/>
          </a:xfrm>
          <a:prstGeom prst="rect">
            <a:avLst/>
          </a:prstGeom>
          <a:noFill/>
        </p:spPr>
        <p:txBody>
          <a:bodyPr wrap="square" rtlCol="0">
            <a:spAutoFit/>
          </a:bodyPr>
          <a:lstStyle/>
          <a:p>
            <a:r>
              <a:rPr lang="fr-FR" dirty="0"/>
              <a:t>Nécessité pour chaque entreprise d’identifier ses parties prenantes pour répondre aux besoins de chacune / et réfléchir pour chacune aux impacts des décisions de l’entreprise.</a:t>
            </a:r>
          </a:p>
        </p:txBody>
      </p:sp>
    </p:spTree>
    <p:extLst>
      <p:ext uri="{BB962C8B-B14F-4D97-AF65-F5344CB8AC3E}">
        <p14:creationId xmlns:p14="http://schemas.microsoft.com/office/powerpoint/2010/main" val="164485192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421823" y="354287"/>
            <a:ext cx="9770178" cy="1280890"/>
          </a:xfrm>
        </p:spPr>
        <p:txBody>
          <a:bodyPr/>
          <a:lstStyle/>
          <a:p>
            <a:r>
              <a:rPr lang="fr-FR" sz="3600" b="1" dirty="0"/>
              <a:t>10 – Les parties prenantes dans l’entreprise </a:t>
            </a:r>
          </a:p>
        </p:txBody>
      </p:sp>
      <p:pic>
        <p:nvPicPr>
          <p:cNvPr id="4" name="Espace réservé du contenu 3" descr="Photo équipe avec des icones des parties prenantes de la RSE - Label LUCIE">
            <a:extLst>
              <a:ext uri="{FF2B5EF4-FFF2-40B4-BE49-F238E27FC236}">
                <a16:creationId xmlns:a16="http://schemas.microsoft.com/office/drawing/2014/main" id="{7C51B6AC-141B-8BE7-87F0-605E7B95A7F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52702" y="1635177"/>
            <a:ext cx="8915400" cy="3835497"/>
          </a:xfrm>
          <a:prstGeom prst="rect">
            <a:avLst/>
          </a:prstGeom>
          <a:noFill/>
          <a:ln>
            <a:noFill/>
          </a:ln>
        </p:spPr>
      </p:pic>
    </p:spTree>
    <p:extLst>
      <p:ext uri="{BB962C8B-B14F-4D97-AF65-F5344CB8AC3E}">
        <p14:creationId xmlns:p14="http://schemas.microsoft.com/office/powerpoint/2010/main" val="157218695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421823" y="354287"/>
            <a:ext cx="9770178" cy="1280890"/>
          </a:xfrm>
        </p:spPr>
        <p:txBody>
          <a:bodyPr/>
          <a:lstStyle/>
          <a:p>
            <a:r>
              <a:rPr lang="fr-FR" sz="3600" b="1" dirty="0"/>
              <a:t>10 – Les parties prenantes dans l’entreprise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421823" y="1302655"/>
            <a:ext cx="8915400" cy="5394730"/>
          </a:xfrm>
        </p:spPr>
        <p:txBody>
          <a:bodyPr>
            <a:noAutofit/>
          </a:bodyPr>
          <a:lstStyle/>
          <a:p>
            <a:pPr marL="0" indent="0">
              <a:buNone/>
            </a:pPr>
            <a:r>
              <a:rPr lang="fr-FR" b="1" i="0" dirty="0">
                <a:solidFill>
                  <a:schemeClr val="accent1"/>
                </a:solidFill>
                <a:effectLst/>
                <a:latin typeface="+mj-lt"/>
              </a:rPr>
              <a:t>Enjeux liés aux intérêts de parties prenantes</a:t>
            </a:r>
            <a:r>
              <a:rPr lang="fr-FR" b="0" i="0" dirty="0">
                <a:solidFill>
                  <a:schemeClr val="accent1"/>
                </a:solidFill>
                <a:effectLst/>
                <a:latin typeface="+mj-lt"/>
              </a:rPr>
              <a:t> </a:t>
            </a:r>
          </a:p>
          <a:p>
            <a:endParaRPr lang="fr-FR" dirty="0">
              <a:solidFill>
                <a:srgbClr val="202124"/>
              </a:solidFill>
              <a:latin typeface="+mj-lt"/>
            </a:endParaRPr>
          </a:p>
          <a:p>
            <a:pPr marL="0" indent="0">
              <a:buNone/>
            </a:pPr>
            <a:r>
              <a:rPr lang="fr-FR" b="1" dirty="0">
                <a:solidFill>
                  <a:schemeClr val="accent1"/>
                </a:solidFill>
                <a:latin typeface="+mj-lt"/>
              </a:rPr>
              <a:t>Les coalitions d’individus </a:t>
            </a:r>
            <a:r>
              <a:rPr lang="fr-FR" dirty="0">
                <a:latin typeface="+mj-lt"/>
              </a:rPr>
              <a:t>: </a:t>
            </a:r>
          </a:p>
          <a:p>
            <a:r>
              <a:rPr lang="fr-FR" dirty="0">
                <a:latin typeface="+mj-lt"/>
              </a:rPr>
              <a:t>« théorie comportementale de la firme ». L’entreprise est composée de « groupes de participants aux demandes disparates » ayant des intérêts propres et souvent différents de ceux de l’entreprise. Approche conflictuelle. Le manager cherche le meilleur compromis au détriment parfois de la solution la plus optimale pour l’entreprise. </a:t>
            </a:r>
          </a:p>
          <a:p>
            <a:r>
              <a:rPr lang="fr-FR" dirty="0">
                <a:latin typeface="+mj-lt"/>
              </a:rPr>
              <a:t>La prise de décision est le résultat de l'ensemble des pouvoirs exercés par l'ensemble des parties prenantes. Le rôle du décideur est donc de faire converger (temporairement uniquement car elles sont structurellement opposées) les opinions vers un objectif commun.</a:t>
            </a:r>
          </a:p>
          <a:p>
            <a:pPr marL="0" indent="0">
              <a:buNone/>
            </a:pPr>
            <a:endParaRPr lang="fr-FR" dirty="0">
              <a:latin typeface="+mj-lt"/>
            </a:endParaRPr>
          </a:p>
        </p:txBody>
      </p:sp>
      <p:sp>
        <p:nvSpPr>
          <p:cNvPr id="5" name="ZoneTexte 4">
            <a:extLst>
              <a:ext uri="{FF2B5EF4-FFF2-40B4-BE49-F238E27FC236}">
                <a16:creationId xmlns:a16="http://schemas.microsoft.com/office/drawing/2014/main" id="{BA17D841-3D5E-D6E2-B846-CD468D5FD2E7}"/>
              </a:ext>
            </a:extLst>
          </p:cNvPr>
          <p:cNvSpPr txBox="1"/>
          <p:nvPr/>
        </p:nvSpPr>
        <p:spPr>
          <a:xfrm rot="19861118">
            <a:off x="378090" y="2737568"/>
            <a:ext cx="2555709" cy="830997"/>
          </a:xfrm>
          <a:prstGeom prst="rect">
            <a:avLst/>
          </a:prstGeom>
          <a:noFill/>
        </p:spPr>
        <p:txBody>
          <a:bodyPr wrap="square" rtlCol="0">
            <a:spAutoFit/>
          </a:bodyPr>
          <a:lstStyle/>
          <a:p>
            <a:r>
              <a:rPr lang="fr-FR" sz="1600" b="1" dirty="0"/>
              <a:t>M. Cyert &amp; JM March</a:t>
            </a:r>
          </a:p>
          <a:p>
            <a:pPr algn="ctr"/>
            <a:r>
              <a:rPr lang="fr-FR" sz="1600" b="1" dirty="0"/>
              <a:t>1963</a:t>
            </a:r>
          </a:p>
          <a:p>
            <a:endParaRPr lang="fr-FR" sz="1600" b="1" dirty="0"/>
          </a:p>
        </p:txBody>
      </p:sp>
      <p:pic>
        <p:nvPicPr>
          <p:cNvPr id="9" name="Graphique 8" descr="Création de récits avec un remplissage uni">
            <a:extLst>
              <a:ext uri="{FF2B5EF4-FFF2-40B4-BE49-F238E27FC236}">
                <a16:creationId xmlns:a16="http://schemas.microsoft.com/office/drawing/2014/main" id="{45FDAB19-D28B-B9CF-F100-005A3FA98F1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796476">
            <a:off x="891670" y="2275016"/>
            <a:ext cx="570802" cy="570802"/>
          </a:xfrm>
          <a:prstGeom prst="rect">
            <a:avLst/>
          </a:prstGeom>
        </p:spPr>
      </p:pic>
    </p:spTree>
    <p:extLst>
      <p:ext uri="{BB962C8B-B14F-4D97-AF65-F5344CB8AC3E}">
        <p14:creationId xmlns:p14="http://schemas.microsoft.com/office/powerpoint/2010/main" val="2392359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421823" y="354287"/>
            <a:ext cx="9770178" cy="1280890"/>
          </a:xfrm>
        </p:spPr>
        <p:txBody>
          <a:bodyPr/>
          <a:lstStyle/>
          <a:p>
            <a:r>
              <a:rPr lang="fr-FR" sz="3600" b="1" dirty="0"/>
              <a:t>10 – Les parties prenantes dans l’entreprise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421823" y="1108983"/>
            <a:ext cx="8915400" cy="5394730"/>
          </a:xfrm>
        </p:spPr>
        <p:txBody>
          <a:bodyPr>
            <a:noAutofit/>
          </a:bodyPr>
          <a:lstStyle/>
          <a:p>
            <a:pPr marL="0" indent="0" fontAlgn="base">
              <a:buNone/>
            </a:pPr>
            <a:r>
              <a:rPr lang="fr-FR" b="1" dirty="0">
                <a:solidFill>
                  <a:schemeClr val="accent1"/>
                </a:solidFill>
              </a:rPr>
              <a:t>Quels sont les moyens d'action des contre-pouvoirs ?</a:t>
            </a:r>
          </a:p>
          <a:p>
            <a:pPr marL="0" indent="0" fontAlgn="base">
              <a:buNone/>
            </a:pPr>
            <a:r>
              <a:rPr lang="fr-FR" dirty="0"/>
              <a:t>Les parties prenantes exercent une influence plus ou moins forte sur le processus décisionnel grâce aux moyens d'action qu'ils détiennent.</a:t>
            </a:r>
          </a:p>
          <a:p>
            <a:pPr marL="0" indent="0" fontAlgn="base">
              <a:buNone/>
            </a:pPr>
            <a:endParaRPr lang="fr-FR" sz="1000" dirty="0"/>
          </a:p>
          <a:p>
            <a:pPr fontAlgn="base"/>
            <a:r>
              <a:rPr lang="fr-FR" dirty="0"/>
              <a:t>Les </a:t>
            </a:r>
            <a:r>
              <a:rPr lang="fr-FR" b="1" dirty="0"/>
              <a:t>salariés</a:t>
            </a:r>
            <a:r>
              <a:rPr lang="fr-FR" dirty="0"/>
              <a:t> utilisent comme moyens d’action la grève totale ou partielle, l’information vers la presse, l’attaque en justice …</a:t>
            </a:r>
          </a:p>
          <a:p>
            <a:pPr fontAlgn="base"/>
            <a:r>
              <a:rPr lang="fr-FR" dirty="0"/>
              <a:t>Les </a:t>
            </a:r>
            <a:r>
              <a:rPr lang="fr-FR" b="1" dirty="0"/>
              <a:t>consommateurs</a:t>
            </a:r>
            <a:r>
              <a:rPr lang="fr-FR" dirty="0"/>
              <a:t> peuvent boycotter les produits, mener des actions en justice …</a:t>
            </a:r>
          </a:p>
          <a:p>
            <a:pPr fontAlgn="base"/>
            <a:r>
              <a:rPr lang="fr-FR" dirty="0"/>
              <a:t>Les </a:t>
            </a:r>
            <a:r>
              <a:rPr lang="fr-FR" b="1" dirty="0"/>
              <a:t>actionnaires</a:t>
            </a:r>
            <a:r>
              <a:rPr lang="fr-FR" dirty="0"/>
              <a:t> peuvent vendre les actions, révoquer les dirigeants, utiliser leur droit de veto lors des votes en AG …</a:t>
            </a:r>
          </a:p>
          <a:p>
            <a:pPr fontAlgn="base"/>
            <a:r>
              <a:rPr lang="fr-FR" dirty="0"/>
              <a:t>Les </a:t>
            </a:r>
            <a:r>
              <a:rPr lang="fr-FR" b="1" dirty="0"/>
              <a:t>associations</a:t>
            </a:r>
            <a:r>
              <a:rPr lang="fr-FR" dirty="0"/>
              <a:t> et les </a:t>
            </a:r>
            <a:r>
              <a:rPr lang="fr-FR" b="1" dirty="0"/>
              <a:t>ONG</a:t>
            </a:r>
            <a:r>
              <a:rPr lang="fr-FR" dirty="0"/>
              <a:t> peuvent informer les populations locales clientes, alerter l'opinion internationale, diffuser les résultats d'enquêtes dans la presse …</a:t>
            </a:r>
          </a:p>
          <a:p>
            <a:pPr fontAlgn="base"/>
            <a:r>
              <a:rPr lang="fr-FR" b="1" dirty="0"/>
              <a:t>L'État</a:t>
            </a:r>
            <a:r>
              <a:rPr lang="fr-FR" dirty="0"/>
              <a:t> peut modifier la réglementation, réprimer, modifier la fiscalité …</a:t>
            </a:r>
          </a:p>
          <a:p>
            <a:pPr fontAlgn="base"/>
            <a:r>
              <a:rPr lang="fr-FR" dirty="0"/>
              <a:t>Les </a:t>
            </a:r>
            <a:r>
              <a:rPr lang="fr-FR" b="1" dirty="0"/>
              <a:t>fournisseurs</a:t>
            </a:r>
            <a:r>
              <a:rPr lang="fr-FR" dirty="0"/>
              <a:t> peuvent modifier les prix, ne plus proposer les produits demandés …</a:t>
            </a:r>
          </a:p>
          <a:p>
            <a:pPr marL="0" indent="0">
              <a:buNone/>
            </a:pPr>
            <a:endParaRPr lang="fr-FR" dirty="0">
              <a:latin typeface="+mj-lt"/>
            </a:endParaRPr>
          </a:p>
        </p:txBody>
      </p:sp>
    </p:spTree>
    <p:extLst>
      <p:ext uri="{BB962C8B-B14F-4D97-AF65-F5344CB8AC3E}">
        <p14:creationId xmlns:p14="http://schemas.microsoft.com/office/powerpoint/2010/main" val="1164510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421823" y="354287"/>
            <a:ext cx="9770178" cy="1280890"/>
          </a:xfrm>
        </p:spPr>
        <p:txBody>
          <a:bodyPr/>
          <a:lstStyle/>
          <a:p>
            <a:r>
              <a:rPr lang="fr-FR" sz="3600" b="1" dirty="0"/>
              <a:t>10 – Les parties prenantes dans l’entreprise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421823" y="1302655"/>
            <a:ext cx="8915400" cy="5394730"/>
          </a:xfrm>
        </p:spPr>
        <p:txBody>
          <a:bodyPr>
            <a:noAutofit/>
          </a:bodyPr>
          <a:lstStyle/>
          <a:p>
            <a:pPr marL="0" indent="0">
              <a:buNone/>
            </a:pPr>
            <a:r>
              <a:rPr lang="fr-FR" b="1" i="0" dirty="0">
                <a:solidFill>
                  <a:schemeClr val="accent1"/>
                </a:solidFill>
                <a:effectLst/>
                <a:latin typeface="+mj-lt"/>
              </a:rPr>
              <a:t>Enjeux liés aux intérêts de parties prenantes</a:t>
            </a:r>
            <a:r>
              <a:rPr lang="fr-FR" b="0" i="0" dirty="0">
                <a:solidFill>
                  <a:schemeClr val="accent1"/>
                </a:solidFill>
                <a:effectLst/>
                <a:latin typeface="+mj-lt"/>
              </a:rPr>
              <a:t> </a:t>
            </a:r>
          </a:p>
          <a:p>
            <a:endParaRPr lang="fr-FR" dirty="0">
              <a:solidFill>
                <a:srgbClr val="202124"/>
              </a:solidFill>
              <a:latin typeface="+mj-lt"/>
            </a:endParaRPr>
          </a:p>
          <a:p>
            <a:pPr marL="0" indent="0">
              <a:buNone/>
            </a:pPr>
            <a:r>
              <a:rPr lang="fr-FR" b="1" dirty="0">
                <a:solidFill>
                  <a:schemeClr val="accent1"/>
                </a:solidFill>
                <a:latin typeface="+mj-lt"/>
              </a:rPr>
              <a:t>Pouvoir et contre-pouvoir </a:t>
            </a:r>
            <a:r>
              <a:rPr lang="fr-FR" dirty="0">
                <a:latin typeface="+mj-lt"/>
              </a:rPr>
              <a:t>: </a:t>
            </a:r>
            <a:r>
              <a:rPr lang="fr-FR" b="1" dirty="0">
                <a:latin typeface="+mj-lt"/>
              </a:rPr>
              <a:t>M. Crozier </a:t>
            </a:r>
            <a:r>
              <a:rPr lang="fr-FR" dirty="0">
                <a:latin typeface="+mj-lt"/>
              </a:rPr>
              <a:t>a développé la</a:t>
            </a:r>
            <a:r>
              <a:rPr lang="fr-FR" dirty="0"/>
              <a:t> </a:t>
            </a:r>
            <a:r>
              <a:rPr lang="fr-FR" b="1" dirty="0"/>
              <a:t>théorie des jeux de pouvoir</a:t>
            </a:r>
            <a:r>
              <a:rPr lang="fr-FR" dirty="0"/>
              <a:t>. </a:t>
            </a:r>
          </a:p>
          <a:p>
            <a:pPr marL="0" indent="0">
              <a:buNone/>
            </a:pPr>
            <a:r>
              <a:rPr lang="fr-FR" dirty="0"/>
              <a:t>Dans une entreprise, les différents acteurs détiennent un pouvoir sur les autres acteurs car ils disposent d'une marge de liberté et de négociation. </a:t>
            </a:r>
          </a:p>
          <a:p>
            <a:pPr marL="0" indent="0">
              <a:buNone/>
            </a:pPr>
            <a:r>
              <a:rPr lang="fr-FR" dirty="0"/>
              <a:t>Aussi chaque acteur tente d'influencer les autres acteurs ou d'échapper à leur influence =&gt; tensions.</a:t>
            </a:r>
          </a:p>
          <a:p>
            <a:pPr marL="0" indent="0">
              <a:buNone/>
            </a:pPr>
            <a:r>
              <a:rPr lang="fr-FR" dirty="0">
                <a:latin typeface="+mj-lt"/>
              </a:rPr>
              <a:t>Le rôle du manager c’est de réguler ces tensions en permanence pour obtenir la coopération de tous les acteurs.</a:t>
            </a:r>
          </a:p>
        </p:txBody>
      </p:sp>
      <p:sp>
        <p:nvSpPr>
          <p:cNvPr id="8" name="ZoneTexte 7">
            <a:extLst>
              <a:ext uri="{FF2B5EF4-FFF2-40B4-BE49-F238E27FC236}">
                <a16:creationId xmlns:a16="http://schemas.microsoft.com/office/drawing/2014/main" id="{B5ADCF05-59AF-0508-CFFA-27D0346F1041}"/>
              </a:ext>
            </a:extLst>
          </p:cNvPr>
          <p:cNvSpPr txBox="1"/>
          <p:nvPr/>
        </p:nvSpPr>
        <p:spPr>
          <a:xfrm rot="19924631">
            <a:off x="982783" y="2397231"/>
            <a:ext cx="1490000" cy="584775"/>
          </a:xfrm>
          <a:prstGeom prst="rect">
            <a:avLst/>
          </a:prstGeom>
          <a:noFill/>
        </p:spPr>
        <p:txBody>
          <a:bodyPr wrap="square" rtlCol="0">
            <a:spAutoFit/>
          </a:bodyPr>
          <a:lstStyle/>
          <a:p>
            <a:pPr algn="ctr"/>
            <a:r>
              <a:rPr lang="fr-FR" sz="1600" b="1" dirty="0"/>
              <a:t>M. Crozier</a:t>
            </a:r>
          </a:p>
          <a:p>
            <a:pPr algn="ctr"/>
            <a:r>
              <a:rPr lang="fr-FR" sz="1600" b="1" dirty="0"/>
              <a:t>1977</a:t>
            </a:r>
          </a:p>
        </p:txBody>
      </p:sp>
      <p:pic>
        <p:nvPicPr>
          <p:cNvPr id="9" name="Graphique 8" descr="Création de récits avec un remplissage uni">
            <a:extLst>
              <a:ext uri="{FF2B5EF4-FFF2-40B4-BE49-F238E27FC236}">
                <a16:creationId xmlns:a16="http://schemas.microsoft.com/office/drawing/2014/main" id="{45FDAB19-D28B-B9CF-F100-005A3FA98F1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920197">
            <a:off x="1056407" y="1893078"/>
            <a:ext cx="570802" cy="570802"/>
          </a:xfrm>
          <a:prstGeom prst="rect">
            <a:avLst/>
          </a:prstGeom>
        </p:spPr>
      </p:pic>
    </p:spTree>
    <p:extLst>
      <p:ext uri="{BB962C8B-B14F-4D97-AF65-F5344CB8AC3E}">
        <p14:creationId xmlns:p14="http://schemas.microsoft.com/office/powerpoint/2010/main" val="2790708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1- Les principaux agents économiques</a:t>
            </a:r>
            <a:br>
              <a:rPr lang="fr-FR" b="1" dirty="0"/>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479176"/>
            <a:ext cx="8911686" cy="5226424"/>
          </a:xfrm>
        </p:spPr>
        <p:txBody>
          <a:bodyPr>
            <a:normAutofit fontScale="92500" lnSpcReduction="10000"/>
          </a:bodyPr>
          <a:lstStyle/>
          <a:p>
            <a:pPr marL="0" indent="0">
              <a:buNone/>
            </a:pPr>
            <a:r>
              <a:rPr lang="fr-FR" sz="2000" b="1" dirty="0"/>
              <a:t>1- Les entreprises</a:t>
            </a:r>
          </a:p>
          <a:p>
            <a:endParaRPr lang="fr-FR" dirty="0"/>
          </a:p>
          <a:p>
            <a:r>
              <a:rPr lang="fr-FR" dirty="0"/>
              <a:t>Leur fonction principale = produire des biens ou services non financiers vendus sur le marché</a:t>
            </a:r>
          </a:p>
          <a:p>
            <a:endParaRPr lang="fr-FR" dirty="0"/>
          </a:p>
          <a:p>
            <a:r>
              <a:rPr lang="fr-FR" dirty="0">
                <a:hlinkClick r:id="rId2"/>
              </a:rPr>
              <a:t>Biens ou Services ?</a:t>
            </a:r>
            <a:endParaRPr lang="fr-FR" dirty="0"/>
          </a:p>
          <a:p>
            <a:endParaRPr lang="fr-FR" dirty="0"/>
          </a:p>
          <a:p>
            <a:r>
              <a:rPr lang="fr-FR" dirty="0"/>
              <a:t>Pour produire, l’entreprise utilise des facteurs de production :</a:t>
            </a:r>
          </a:p>
          <a:p>
            <a:pPr lvl="1"/>
            <a:r>
              <a:rPr lang="fr-FR" dirty="0"/>
              <a:t>Travail</a:t>
            </a:r>
          </a:p>
          <a:p>
            <a:pPr lvl="1"/>
            <a:r>
              <a:rPr lang="fr-FR" dirty="0"/>
              <a:t>Capital</a:t>
            </a:r>
          </a:p>
          <a:p>
            <a:pPr lvl="1"/>
            <a:r>
              <a:rPr lang="fr-FR" dirty="0"/>
              <a:t>Matières premières</a:t>
            </a:r>
          </a:p>
          <a:p>
            <a:pPr lvl="1"/>
            <a:endParaRPr lang="fr-FR" dirty="0"/>
          </a:p>
          <a:p>
            <a:r>
              <a:rPr lang="fr-FR" dirty="0"/>
              <a:t>But lucratif :</a:t>
            </a:r>
          </a:p>
          <a:p>
            <a:pPr lvl="1"/>
            <a:r>
              <a:rPr lang="fr-FR" dirty="0"/>
              <a:t>Vision de la théorie économique = réaliser un profit, le maximiser</a:t>
            </a:r>
          </a:p>
          <a:p>
            <a:pPr lvl="1"/>
            <a:r>
              <a:rPr lang="fr-FR" dirty="0"/>
              <a:t>À nuancer : </a:t>
            </a:r>
            <a:r>
              <a:rPr lang="fr-FR" dirty="0" err="1"/>
              <a:t>cf</a:t>
            </a:r>
            <a:r>
              <a:rPr lang="fr-FR" dirty="0"/>
              <a:t> économie sociale et solidaire</a:t>
            </a:r>
          </a:p>
          <a:p>
            <a:pPr lvl="1"/>
            <a:endParaRPr lang="fr-FR" dirty="0"/>
          </a:p>
          <a:p>
            <a:pPr lvl="1"/>
            <a:endParaRPr lang="fr-FR" dirty="0"/>
          </a:p>
          <a:p>
            <a:pPr lvl="1"/>
            <a:endParaRPr lang="fr-FR" dirty="0"/>
          </a:p>
          <a:p>
            <a:endParaRPr lang="fr-FR" dirty="0"/>
          </a:p>
          <a:p>
            <a:endParaRPr lang="fr-FR" dirty="0"/>
          </a:p>
        </p:txBody>
      </p:sp>
    </p:spTree>
    <p:extLst>
      <p:ext uri="{BB962C8B-B14F-4D97-AF65-F5344CB8AC3E}">
        <p14:creationId xmlns:p14="http://schemas.microsoft.com/office/powerpoint/2010/main" val="2303667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421823" y="354287"/>
            <a:ext cx="9770178" cy="1280890"/>
          </a:xfrm>
        </p:spPr>
        <p:txBody>
          <a:bodyPr/>
          <a:lstStyle/>
          <a:p>
            <a:r>
              <a:rPr lang="fr-FR" sz="3600" b="1" dirty="0"/>
              <a:t>10 – Les parties prenantes dans l’entreprise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421823" y="1302655"/>
            <a:ext cx="8915400" cy="5394730"/>
          </a:xfrm>
        </p:spPr>
        <p:txBody>
          <a:bodyPr>
            <a:noAutofit/>
          </a:bodyPr>
          <a:lstStyle/>
          <a:p>
            <a:pPr marL="0" indent="0">
              <a:buNone/>
            </a:pPr>
            <a:r>
              <a:rPr lang="fr-FR" b="1" i="0" dirty="0">
                <a:solidFill>
                  <a:schemeClr val="accent1"/>
                </a:solidFill>
                <a:effectLst/>
                <a:latin typeface="+mj-lt"/>
              </a:rPr>
              <a:t>La gouvernance d’entreprise</a:t>
            </a:r>
            <a:endParaRPr lang="fr-FR" b="0" i="0" dirty="0">
              <a:solidFill>
                <a:schemeClr val="accent1"/>
              </a:solidFill>
              <a:effectLst/>
              <a:latin typeface="+mj-lt"/>
            </a:endParaRPr>
          </a:p>
          <a:p>
            <a:pPr marL="0" indent="0">
              <a:buNone/>
            </a:pPr>
            <a:endParaRPr lang="fr-FR" dirty="0">
              <a:solidFill>
                <a:srgbClr val="202124"/>
              </a:solidFill>
              <a:latin typeface="+mj-lt"/>
            </a:endParaRPr>
          </a:p>
          <a:p>
            <a:pPr marL="0" indent="0">
              <a:buNone/>
            </a:pPr>
            <a:endParaRPr lang="fr-FR" dirty="0">
              <a:solidFill>
                <a:srgbClr val="202124"/>
              </a:solidFill>
              <a:latin typeface="+mj-lt"/>
            </a:endParaRPr>
          </a:p>
        </p:txBody>
      </p:sp>
      <p:graphicFrame>
        <p:nvGraphicFramePr>
          <p:cNvPr id="4" name="Tableau 3">
            <a:extLst>
              <a:ext uri="{FF2B5EF4-FFF2-40B4-BE49-F238E27FC236}">
                <a16:creationId xmlns:a16="http://schemas.microsoft.com/office/drawing/2014/main" id="{7E6BC802-DFC8-4458-04B9-7776C10F3027}"/>
              </a:ext>
            </a:extLst>
          </p:cNvPr>
          <p:cNvGraphicFramePr>
            <a:graphicFrameLocks noGrp="1"/>
          </p:cNvGraphicFramePr>
          <p:nvPr>
            <p:extLst>
              <p:ext uri="{D42A27DB-BD31-4B8C-83A1-F6EECF244321}">
                <p14:modId xmlns:p14="http://schemas.microsoft.com/office/powerpoint/2010/main" val="1629442618"/>
              </p:ext>
            </p:extLst>
          </p:nvPr>
        </p:nvGraphicFramePr>
        <p:xfrm>
          <a:off x="1866899" y="1843874"/>
          <a:ext cx="9305224" cy="4644814"/>
        </p:xfrm>
        <a:graphic>
          <a:graphicData uri="http://schemas.openxmlformats.org/drawingml/2006/table">
            <a:tbl>
              <a:tblPr firstRow="1" bandRow="1">
                <a:tableStyleId>{5C22544A-7EE6-4342-B048-85BDC9FD1C3A}</a:tableStyleId>
              </a:tblPr>
              <a:tblGrid>
                <a:gridCol w="4652612">
                  <a:extLst>
                    <a:ext uri="{9D8B030D-6E8A-4147-A177-3AD203B41FA5}">
                      <a16:colId xmlns:a16="http://schemas.microsoft.com/office/drawing/2014/main" val="2027550317"/>
                    </a:ext>
                  </a:extLst>
                </a:gridCol>
                <a:gridCol w="4652612">
                  <a:extLst>
                    <a:ext uri="{9D8B030D-6E8A-4147-A177-3AD203B41FA5}">
                      <a16:colId xmlns:a16="http://schemas.microsoft.com/office/drawing/2014/main" val="4031643775"/>
                    </a:ext>
                  </a:extLst>
                </a:gridCol>
              </a:tblGrid>
              <a:tr h="499534">
                <a:tc>
                  <a:txBody>
                    <a:bodyPr/>
                    <a:lstStyle/>
                    <a:p>
                      <a:r>
                        <a:rPr lang="fr-FR" dirty="0"/>
                        <a:t>Modèle actionnarial - </a:t>
                      </a:r>
                      <a:r>
                        <a:rPr lang="fr-FR" dirty="0" err="1"/>
                        <a:t>Shareholder</a:t>
                      </a:r>
                      <a:endParaRPr lang="fr-FR"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fr-FR" dirty="0"/>
                        <a:t>Modèle partenarial - Stakeholder</a:t>
                      </a:r>
                    </a:p>
                  </a:txBody>
                  <a:tcPr/>
                </a:tc>
                <a:extLst>
                  <a:ext uri="{0D108BD9-81ED-4DB2-BD59-A6C34878D82A}">
                    <a16:rowId xmlns:a16="http://schemas.microsoft.com/office/drawing/2014/main" val="293741610"/>
                  </a:ext>
                </a:extLst>
              </a:tr>
              <a:tr h="1234017">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800" b="1" kern="1200" dirty="0">
                          <a:solidFill>
                            <a:schemeClr val="dk1"/>
                          </a:solidFill>
                          <a:effectLst/>
                          <a:latin typeface="+mn-lt"/>
                          <a:ea typeface="+mn-ea"/>
                          <a:cs typeface="+mn-cs"/>
                        </a:rPr>
                        <a:t>But</a:t>
                      </a:r>
                      <a:r>
                        <a:rPr lang="fr-FR" sz="1800" kern="1200" dirty="0">
                          <a:solidFill>
                            <a:schemeClr val="dk1"/>
                          </a:solidFill>
                          <a:effectLst/>
                          <a:latin typeface="+mn-lt"/>
                          <a:ea typeface="+mn-ea"/>
                          <a:cs typeface="+mn-cs"/>
                        </a:rPr>
                        <a:t> : maximiser la valeur actionnariale (dividendes et cours boursier) et donc à défendre avant tout les intérêts des actionnaires.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800" kern="1200" dirty="0">
                          <a:solidFill>
                            <a:schemeClr val="dk1"/>
                          </a:solidFill>
                          <a:effectLst/>
                          <a:latin typeface="+mn-lt"/>
                          <a:ea typeface="+mn-ea"/>
                          <a:cs typeface="+mn-cs"/>
                        </a:rPr>
                        <a:t>Privilégie la relation dirigeant/actionnaire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800" kern="1200" dirty="0">
                          <a:solidFill>
                            <a:schemeClr val="dk1"/>
                          </a:solidFill>
                          <a:effectLst/>
                          <a:latin typeface="+mn-lt"/>
                          <a:ea typeface="+mn-ea"/>
                          <a:cs typeface="+mn-cs"/>
                        </a:rPr>
                        <a:t>Le dirigeant est soumis au contrôle des actionnaires</a:t>
                      </a:r>
                    </a:p>
                    <a:p>
                      <a:endParaRPr lang="fr-FR" dirty="0"/>
                    </a:p>
                  </a:txBody>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b="1" dirty="0"/>
                        <a:t>But</a:t>
                      </a:r>
                      <a:r>
                        <a:rPr lang="fr-FR" dirty="0"/>
                        <a:t> : </a:t>
                      </a:r>
                      <a:r>
                        <a:rPr lang="fr-FR" sz="1800" kern="1200" dirty="0">
                          <a:solidFill>
                            <a:schemeClr val="dk1"/>
                          </a:solidFill>
                          <a:effectLst/>
                          <a:latin typeface="+mn-lt"/>
                          <a:ea typeface="+mn-ea"/>
                          <a:cs typeface="+mn-cs"/>
                        </a:rPr>
                        <a:t>privilégie la création de valeur pour satisfaire toutes les parties prenantes.</a:t>
                      </a:r>
                    </a:p>
                    <a:p>
                      <a:pPr marL="285750" indent="-285750">
                        <a:buFont typeface="Arial" panose="020B0604020202020204" pitchFamily="34" charset="0"/>
                        <a:buChar char="•"/>
                      </a:pPr>
                      <a:r>
                        <a:rPr lang="fr-FR" dirty="0"/>
                        <a:t>Défendre les intérêts de l’ensemble des parties prenantes.</a:t>
                      </a:r>
                    </a:p>
                    <a:p>
                      <a:pPr marL="285750" indent="-285750">
                        <a:buFont typeface="Arial" panose="020B0604020202020204" pitchFamily="34" charset="0"/>
                        <a:buChar char="•"/>
                      </a:pPr>
                      <a:r>
                        <a:rPr lang="fr-FR" dirty="0"/>
                        <a:t>Management qui prend en compte la RSE.</a:t>
                      </a:r>
                    </a:p>
                  </a:txBody>
                  <a:tcPr/>
                </a:tc>
                <a:extLst>
                  <a:ext uri="{0D108BD9-81ED-4DB2-BD59-A6C34878D82A}">
                    <a16:rowId xmlns:a16="http://schemas.microsoft.com/office/drawing/2014/main" val="4191405190"/>
                  </a:ext>
                </a:extLst>
              </a:tr>
              <a:tr h="1234017">
                <a:tc>
                  <a:txBody>
                    <a:bodyPr/>
                    <a:lstStyle/>
                    <a:p>
                      <a:r>
                        <a:rPr lang="fr-FR" sz="1400" i="1" dirty="0"/>
                        <a:t>Exemples</a:t>
                      </a:r>
                      <a:r>
                        <a:rPr lang="fr-FR" sz="1400" dirty="0"/>
                        <a:t> :</a:t>
                      </a:r>
                    </a:p>
                    <a:p>
                      <a:pPr marL="285750" lvl="0" indent="-285750" fontAlgn="base">
                        <a:buFont typeface="Arial" panose="020B0604020202020204" pitchFamily="34" charset="0"/>
                        <a:buChar char="•"/>
                      </a:pPr>
                      <a:r>
                        <a:rPr lang="fr-FR" sz="1400" kern="1200" dirty="0">
                          <a:solidFill>
                            <a:schemeClr val="dk1"/>
                          </a:solidFill>
                          <a:effectLst/>
                          <a:latin typeface="+mn-lt"/>
                          <a:ea typeface="+mn-ea"/>
                          <a:cs typeface="+mn-cs"/>
                        </a:rPr>
                        <a:t>Publication annuelle d’un rapport sur la pratique de gouvernance des managers.</a:t>
                      </a:r>
                    </a:p>
                    <a:p>
                      <a:pPr marL="285750" lvl="0" indent="-285750" fontAlgn="base">
                        <a:buFont typeface="Arial" panose="020B0604020202020204" pitchFamily="34" charset="0"/>
                        <a:buChar char="•"/>
                      </a:pPr>
                      <a:r>
                        <a:rPr lang="fr-FR" sz="1400" kern="1200" dirty="0">
                          <a:solidFill>
                            <a:schemeClr val="dk1"/>
                          </a:solidFill>
                          <a:effectLst/>
                          <a:latin typeface="+mn-lt"/>
                          <a:ea typeface="+mn-ea"/>
                          <a:cs typeface="+mn-cs"/>
                        </a:rPr>
                        <a:t>Regroupement des actionnaires minoritaires au sein d’associations pour exiger des informations et demander des comptes aux dirigeants. </a:t>
                      </a:r>
                    </a:p>
                    <a:p>
                      <a:endParaRPr lang="fr-FR" sz="14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 typeface="Arial" panose="020B0604020202020204" pitchFamily="34" charset="0"/>
                        <a:buNone/>
                        <a:tabLst/>
                        <a:defRPr/>
                      </a:pPr>
                      <a:r>
                        <a:rPr lang="fr-FR" sz="1400" i="1" dirty="0"/>
                        <a:t>Exemples</a:t>
                      </a:r>
                      <a:r>
                        <a:rPr lang="fr-FR" sz="1400" dirty="0"/>
                        <a:t> : </a:t>
                      </a:r>
                      <a:r>
                        <a:rPr lang="fr-FR" sz="1400" kern="1200" dirty="0">
                          <a:solidFill>
                            <a:schemeClr val="dk1"/>
                          </a:solidFill>
                          <a:effectLst/>
                          <a:latin typeface="+mn-lt"/>
                          <a:ea typeface="+mn-ea"/>
                          <a:cs typeface="+mn-cs"/>
                        </a:rPr>
                        <a:t>Rédaction de chartes de bonne conduite respectueuses des consommateurs, de la société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400" kern="1200" dirty="0">
                          <a:solidFill>
                            <a:schemeClr val="dk1"/>
                          </a:solidFill>
                          <a:effectLst/>
                          <a:latin typeface="+mn-lt"/>
                          <a:ea typeface="+mn-ea"/>
                          <a:cs typeface="+mn-cs"/>
                        </a:rPr>
                        <a:t>Numérique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400" kern="1200" dirty="0">
                          <a:solidFill>
                            <a:schemeClr val="dk1"/>
                          </a:solidFill>
                          <a:effectLst/>
                          <a:latin typeface="+mn-lt"/>
                          <a:ea typeface="+mn-ea"/>
                          <a:cs typeface="+mn-cs"/>
                        </a:rPr>
                        <a:t>RH</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fr-FR" sz="1400" kern="1200" dirty="0">
                          <a:solidFill>
                            <a:schemeClr val="dk1"/>
                          </a:solidFill>
                          <a:effectLst/>
                          <a:latin typeface="+mn-lt"/>
                          <a:ea typeface="+mn-ea"/>
                          <a:cs typeface="+mn-cs"/>
                        </a:rPr>
                        <a:t>Développement durable…</a:t>
                      </a:r>
                    </a:p>
                    <a:p>
                      <a:pPr marL="0" indent="0">
                        <a:buFont typeface="Arial" panose="020B0604020202020204" pitchFamily="34" charset="0"/>
                        <a:buNone/>
                      </a:pPr>
                      <a:endParaRPr lang="fr-FR" sz="1400" dirty="0"/>
                    </a:p>
                  </a:txBody>
                  <a:tcPr/>
                </a:tc>
                <a:extLst>
                  <a:ext uri="{0D108BD9-81ED-4DB2-BD59-A6C34878D82A}">
                    <a16:rowId xmlns:a16="http://schemas.microsoft.com/office/drawing/2014/main" val="3983019808"/>
                  </a:ext>
                </a:extLst>
              </a:tr>
            </a:tbl>
          </a:graphicData>
        </a:graphic>
      </p:graphicFrame>
    </p:spTree>
    <p:extLst>
      <p:ext uri="{BB962C8B-B14F-4D97-AF65-F5344CB8AC3E}">
        <p14:creationId xmlns:p14="http://schemas.microsoft.com/office/powerpoint/2010/main" val="2657587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a:xfrm>
            <a:off x="2589212" y="3530128"/>
            <a:ext cx="8915399" cy="2159471"/>
          </a:xfrm>
        </p:spPr>
        <p:txBody>
          <a:bodyPr>
            <a:noAutofit/>
          </a:bodyPr>
          <a:lstStyle/>
          <a:p>
            <a:r>
              <a:rPr lang="fr-FR" sz="2800" b="1" dirty="0"/>
              <a:t>11 – Logiques entrepreneuriales ou managériales</a:t>
            </a:r>
          </a:p>
        </p:txBody>
      </p:sp>
    </p:spTree>
    <p:extLst>
      <p:ext uri="{BB962C8B-B14F-4D97-AF65-F5344CB8AC3E}">
        <p14:creationId xmlns:p14="http://schemas.microsoft.com/office/powerpoint/2010/main" val="323053149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184400" y="624110"/>
            <a:ext cx="9893299" cy="1280890"/>
          </a:xfrm>
        </p:spPr>
        <p:txBody>
          <a:bodyPr>
            <a:normAutofit/>
          </a:bodyPr>
          <a:lstStyle/>
          <a:p>
            <a:r>
              <a:rPr lang="fr-FR" sz="3200" b="1" dirty="0"/>
              <a:t>11 – Logiques entrepreneuriales ou managériales</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184400" y="2235408"/>
            <a:ext cx="8915400" cy="5054600"/>
          </a:xfrm>
        </p:spPr>
        <p:txBody>
          <a:bodyPr>
            <a:noAutofit/>
          </a:bodyPr>
          <a:lstStyle/>
          <a:p>
            <a:r>
              <a:rPr lang="fr-FR" b="1" i="0" dirty="0">
                <a:solidFill>
                  <a:schemeClr val="tx1"/>
                </a:solidFill>
                <a:effectLst/>
                <a:latin typeface="+mj-lt"/>
              </a:rPr>
              <a:t>Définition</a:t>
            </a:r>
            <a:r>
              <a:rPr lang="fr-FR" b="0" i="0" dirty="0">
                <a:solidFill>
                  <a:schemeClr val="tx1"/>
                </a:solidFill>
                <a:effectLst/>
                <a:latin typeface="+mj-lt"/>
              </a:rPr>
              <a:t> : 2 démarches qui se compl</a:t>
            </a:r>
            <a:r>
              <a:rPr lang="fr-FR" dirty="0">
                <a:solidFill>
                  <a:schemeClr val="tx1"/>
                </a:solidFill>
                <a:latin typeface="+mj-lt"/>
              </a:rPr>
              <a:t>ètent =&gt; </a:t>
            </a:r>
          </a:p>
          <a:p>
            <a:pPr lvl="1">
              <a:buFont typeface="Wingdings" panose="05000000000000000000" pitchFamily="2" charset="2"/>
              <a:buChar char="ü"/>
            </a:pPr>
            <a:r>
              <a:rPr lang="fr-FR" sz="1800" dirty="0">
                <a:solidFill>
                  <a:schemeClr val="tx1"/>
                </a:solidFill>
                <a:latin typeface="+mj-lt"/>
              </a:rPr>
              <a:t>L’entrepreneur veut créer et pérenniser son entreprise</a:t>
            </a:r>
          </a:p>
          <a:p>
            <a:pPr lvl="1">
              <a:buFont typeface="Wingdings" panose="05000000000000000000" pitchFamily="2" charset="2"/>
              <a:buChar char="ü"/>
            </a:pPr>
            <a:r>
              <a:rPr lang="fr-FR" sz="1800" dirty="0">
                <a:solidFill>
                  <a:schemeClr val="tx1"/>
                </a:solidFill>
                <a:latin typeface="+mj-lt"/>
              </a:rPr>
              <a:t>Le manager est celui qui met en œuvre au quotidien la stratégie définie par l’entrepreneur</a:t>
            </a:r>
          </a:p>
          <a:p>
            <a:pPr marL="457200" lvl="1" indent="0">
              <a:buNone/>
            </a:pPr>
            <a:endParaRPr lang="fr-FR" sz="1800" dirty="0">
              <a:solidFill>
                <a:schemeClr val="tx1"/>
              </a:solidFill>
              <a:latin typeface="+mj-lt"/>
            </a:endParaRPr>
          </a:p>
        </p:txBody>
      </p:sp>
    </p:spTree>
    <p:extLst>
      <p:ext uri="{BB962C8B-B14F-4D97-AF65-F5344CB8AC3E}">
        <p14:creationId xmlns:p14="http://schemas.microsoft.com/office/powerpoint/2010/main" val="1152920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184400" y="624110"/>
            <a:ext cx="9893299" cy="1280890"/>
          </a:xfrm>
        </p:spPr>
        <p:txBody>
          <a:bodyPr>
            <a:normAutofit/>
          </a:bodyPr>
          <a:lstStyle/>
          <a:p>
            <a:r>
              <a:rPr lang="fr-FR" sz="3200" b="1" dirty="0"/>
              <a:t>11 – Logiques entrepreneuriales ou managériales</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287888" y="1371808"/>
            <a:ext cx="8915400" cy="5054600"/>
          </a:xfrm>
        </p:spPr>
        <p:txBody>
          <a:bodyPr>
            <a:noAutofit/>
          </a:bodyPr>
          <a:lstStyle/>
          <a:p>
            <a:pPr fontAlgn="base"/>
            <a:r>
              <a:rPr lang="fr-FR" sz="1600" dirty="0"/>
              <a:t>L’économiste autrichien </a:t>
            </a:r>
            <a:r>
              <a:rPr lang="fr-FR" sz="1600" b="1" dirty="0"/>
              <a:t>Joseph SCHUMPETER</a:t>
            </a:r>
            <a:r>
              <a:rPr lang="fr-FR" sz="1600" dirty="0"/>
              <a:t> a montré que l’entrepreneur était au centre du développement économique car il est celui qui prend des </a:t>
            </a:r>
            <a:r>
              <a:rPr lang="fr-FR" sz="1600" b="1" dirty="0"/>
              <a:t>risques</a:t>
            </a:r>
            <a:r>
              <a:rPr lang="fr-FR" sz="1600" dirty="0"/>
              <a:t> pour </a:t>
            </a:r>
            <a:r>
              <a:rPr lang="fr-FR" sz="1600" b="1" dirty="0"/>
              <a:t>innover</a:t>
            </a:r>
            <a:r>
              <a:rPr lang="fr-FR" sz="1600" dirty="0"/>
              <a:t> en profitant de nouvelles </a:t>
            </a:r>
            <a:r>
              <a:rPr lang="fr-FR" sz="1600" b="1" dirty="0"/>
              <a:t>opportunités</a:t>
            </a:r>
            <a:r>
              <a:rPr lang="fr-FR" sz="1600" dirty="0"/>
              <a:t> sur le marché. </a:t>
            </a:r>
          </a:p>
          <a:p>
            <a:pPr fontAlgn="base"/>
            <a:r>
              <a:rPr lang="fr-FR" sz="1600" dirty="0"/>
              <a:t>Selon Schumpeter, l’innovation prend différentes formes : la production de nouveaux produits (innovation produits), l’introduction de nouvelles méthodes de production (innovation process), l’introduction de nouvelles formes d’organisation du travail, l’accès à de nouvelles matières premières, l’accès à de nouveaux débouchés. </a:t>
            </a:r>
          </a:p>
          <a:p>
            <a:pPr fontAlgn="base"/>
            <a:r>
              <a:rPr lang="fr-FR" sz="1600" dirty="0"/>
              <a:t>Les innovations, en déstabilisant le marché, engendrent une </a:t>
            </a:r>
            <a:r>
              <a:rPr lang="fr-FR" sz="1600" b="1" dirty="0"/>
              <a:t>destruction créatrice</a:t>
            </a:r>
            <a:r>
              <a:rPr lang="fr-FR" sz="1600" dirty="0"/>
              <a:t> qui, selon l’économiste, est à l’origine du dynamisme industriel et de la croissance à long terme. C’est pourquoi elles sont fortement encouragées par la puissance publique.</a:t>
            </a:r>
          </a:p>
        </p:txBody>
      </p:sp>
      <p:pic>
        <p:nvPicPr>
          <p:cNvPr id="4" name="Graphique 3" descr="Création de récits avec un remplissage uni">
            <a:extLst>
              <a:ext uri="{FF2B5EF4-FFF2-40B4-BE49-F238E27FC236}">
                <a16:creationId xmlns:a16="http://schemas.microsoft.com/office/drawing/2014/main" id="{72ECCEE2-F5FC-3473-967E-D973DF4CD02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920197">
            <a:off x="1249410" y="2005574"/>
            <a:ext cx="570802" cy="570802"/>
          </a:xfrm>
          <a:prstGeom prst="rect">
            <a:avLst/>
          </a:prstGeom>
        </p:spPr>
      </p:pic>
      <p:sp>
        <p:nvSpPr>
          <p:cNvPr id="6" name="ZoneTexte 5">
            <a:extLst>
              <a:ext uri="{FF2B5EF4-FFF2-40B4-BE49-F238E27FC236}">
                <a16:creationId xmlns:a16="http://schemas.microsoft.com/office/drawing/2014/main" id="{59E33619-83FA-5CFF-8324-5CA37121EE59}"/>
              </a:ext>
            </a:extLst>
          </p:cNvPr>
          <p:cNvSpPr txBox="1"/>
          <p:nvPr/>
        </p:nvSpPr>
        <p:spPr>
          <a:xfrm rot="19924631">
            <a:off x="1032705" y="2630710"/>
            <a:ext cx="1596376" cy="584775"/>
          </a:xfrm>
          <a:prstGeom prst="rect">
            <a:avLst/>
          </a:prstGeom>
          <a:noFill/>
        </p:spPr>
        <p:txBody>
          <a:bodyPr wrap="square" rtlCol="0">
            <a:spAutoFit/>
          </a:bodyPr>
          <a:lstStyle/>
          <a:p>
            <a:pPr algn="ctr"/>
            <a:r>
              <a:rPr lang="fr-FR" sz="1600" b="1" dirty="0"/>
              <a:t>J. Schumpeter</a:t>
            </a:r>
          </a:p>
          <a:p>
            <a:pPr algn="ctr"/>
            <a:r>
              <a:rPr lang="fr-FR" sz="1600" b="1" dirty="0"/>
              <a:t>1911</a:t>
            </a:r>
          </a:p>
        </p:txBody>
      </p:sp>
      <p:graphicFrame>
        <p:nvGraphicFramePr>
          <p:cNvPr id="5" name="Tableau 4">
            <a:extLst>
              <a:ext uri="{FF2B5EF4-FFF2-40B4-BE49-F238E27FC236}">
                <a16:creationId xmlns:a16="http://schemas.microsoft.com/office/drawing/2014/main" id="{485014BC-E993-4F02-8371-79908CC2B1E3}"/>
              </a:ext>
            </a:extLst>
          </p:cNvPr>
          <p:cNvGraphicFramePr>
            <a:graphicFrameLocks noGrp="1"/>
          </p:cNvGraphicFramePr>
          <p:nvPr>
            <p:extLst>
              <p:ext uri="{D42A27DB-BD31-4B8C-83A1-F6EECF244321}">
                <p14:modId xmlns:p14="http://schemas.microsoft.com/office/powerpoint/2010/main" val="1141325424"/>
              </p:ext>
            </p:extLst>
          </p:nvPr>
        </p:nvGraphicFramePr>
        <p:xfrm>
          <a:off x="2681588" y="4572000"/>
          <a:ext cx="8128000" cy="195580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093016488"/>
                    </a:ext>
                  </a:extLst>
                </a:gridCol>
                <a:gridCol w="4064000">
                  <a:extLst>
                    <a:ext uri="{9D8B030D-6E8A-4147-A177-3AD203B41FA5}">
                      <a16:colId xmlns:a16="http://schemas.microsoft.com/office/drawing/2014/main" val="764367855"/>
                    </a:ext>
                  </a:extLst>
                </a:gridCol>
              </a:tblGrid>
              <a:tr h="370840">
                <a:tc>
                  <a:txBody>
                    <a:bodyPr/>
                    <a:lstStyle/>
                    <a:p>
                      <a:pPr algn="ctr"/>
                      <a:r>
                        <a:rPr lang="fr-FR" dirty="0"/>
                        <a:t>Ses Qualités</a:t>
                      </a:r>
                    </a:p>
                  </a:txBody>
                  <a:tcPr/>
                </a:tc>
                <a:tc>
                  <a:txBody>
                    <a:bodyPr/>
                    <a:lstStyle/>
                    <a:p>
                      <a:pPr algn="ctr"/>
                      <a:r>
                        <a:rPr lang="fr-FR" dirty="0"/>
                        <a:t>Ses Compétences</a:t>
                      </a:r>
                    </a:p>
                  </a:txBody>
                  <a:tcPr/>
                </a:tc>
                <a:extLst>
                  <a:ext uri="{0D108BD9-81ED-4DB2-BD59-A6C34878D82A}">
                    <a16:rowId xmlns:a16="http://schemas.microsoft.com/office/drawing/2014/main" val="927948554"/>
                  </a:ext>
                </a:extLst>
              </a:tr>
              <a:tr h="1558501">
                <a:tc>
                  <a:txBody>
                    <a:bodyPr/>
                    <a:lstStyle/>
                    <a:p>
                      <a:pPr marL="628650" lvl="1" indent="-171450" fontAlgn="base">
                        <a:buFont typeface="Arial" panose="020B0604020202020204" pitchFamily="34" charset="0"/>
                        <a:buChar char="•"/>
                      </a:pPr>
                      <a:r>
                        <a:rPr lang="fr-FR" sz="1400" dirty="0"/>
                        <a:t>Dynamique </a:t>
                      </a:r>
                    </a:p>
                    <a:p>
                      <a:pPr marL="628650" lvl="1" indent="-171450" fontAlgn="base">
                        <a:buFont typeface="Arial" panose="020B0604020202020204" pitchFamily="34" charset="0"/>
                        <a:buChar char="•"/>
                      </a:pPr>
                      <a:r>
                        <a:rPr lang="fr-FR" sz="1400" dirty="0"/>
                        <a:t>Indépendant </a:t>
                      </a:r>
                    </a:p>
                    <a:p>
                      <a:pPr marL="628650" lvl="1" indent="-171450" fontAlgn="base">
                        <a:buFont typeface="Arial" panose="020B0604020202020204" pitchFamily="34" charset="0"/>
                        <a:buChar char="•"/>
                      </a:pPr>
                      <a:r>
                        <a:rPr lang="fr-FR" sz="1400" dirty="0"/>
                        <a:t>Persévérant </a:t>
                      </a:r>
                    </a:p>
                    <a:p>
                      <a:pPr marL="628650" lvl="1" indent="-171450" fontAlgn="base">
                        <a:buFont typeface="Arial" panose="020B0604020202020204" pitchFamily="34" charset="0"/>
                        <a:buChar char="•"/>
                      </a:pPr>
                      <a:r>
                        <a:rPr lang="fr-FR" sz="1400" dirty="0"/>
                        <a:t>À forte capacité de travail</a:t>
                      </a:r>
                    </a:p>
                    <a:p>
                      <a:pPr marL="628650" lvl="1" indent="-171450" fontAlgn="base">
                        <a:buFont typeface="Arial" panose="020B0604020202020204" pitchFamily="34" charset="0"/>
                        <a:buChar char="•"/>
                      </a:pPr>
                      <a:r>
                        <a:rPr lang="fr-FR" sz="1400" dirty="0"/>
                        <a:t>Intuitif</a:t>
                      </a:r>
                    </a:p>
                    <a:p>
                      <a:pPr marL="628650" lvl="1" indent="-171450" fontAlgn="base">
                        <a:buFont typeface="Arial" panose="020B0604020202020204" pitchFamily="34" charset="0"/>
                        <a:buChar char="•"/>
                      </a:pPr>
                      <a:r>
                        <a:rPr lang="fr-FR" sz="1400" dirty="0"/>
                        <a:t>Sens de l’observation, de l’anticipation…</a:t>
                      </a:r>
                    </a:p>
                  </a:txBody>
                  <a:tcPr/>
                </a:tc>
                <a:tc>
                  <a:txBody>
                    <a:bodyPr/>
                    <a:lstStyle/>
                    <a:p>
                      <a:pPr marL="628650" lvl="1" indent="-171450" fontAlgn="base">
                        <a:buFont typeface="Arial" panose="020B0604020202020204" pitchFamily="34" charset="0"/>
                        <a:buChar char="•"/>
                      </a:pPr>
                      <a:r>
                        <a:rPr lang="fr-FR" sz="1400" dirty="0"/>
                        <a:t>Sait convaincre et communiquer </a:t>
                      </a:r>
                    </a:p>
                    <a:p>
                      <a:pPr marL="628650" lvl="1" indent="-171450" fontAlgn="base">
                        <a:buFont typeface="Arial" panose="020B0604020202020204" pitchFamily="34" charset="0"/>
                        <a:buChar char="•"/>
                      </a:pPr>
                      <a:r>
                        <a:rPr lang="fr-FR" sz="1400" dirty="0"/>
                        <a:t>À des compétences techniques, commerciales, financières </a:t>
                      </a:r>
                    </a:p>
                    <a:p>
                      <a:pPr marL="628650" lvl="1" indent="-171450" fontAlgn="base">
                        <a:buFont typeface="Arial" panose="020B0604020202020204" pitchFamily="34" charset="0"/>
                        <a:buChar char="•"/>
                      </a:pPr>
                      <a:r>
                        <a:rPr lang="fr-FR" sz="1400" dirty="0"/>
                        <a:t>Sait se projeter et porter un projet </a:t>
                      </a:r>
                    </a:p>
                    <a:p>
                      <a:endParaRPr lang="fr-FR" sz="1400" dirty="0"/>
                    </a:p>
                  </a:txBody>
                  <a:tcPr/>
                </a:tc>
                <a:extLst>
                  <a:ext uri="{0D108BD9-81ED-4DB2-BD59-A6C34878D82A}">
                    <a16:rowId xmlns:a16="http://schemas.microsoft.com/office/drawing/2014/main" val="2998695225"/>
                  </a:ext>
                </a:extLst>
              </a:tr>
            </a:tbl>
          </a:graphicData>
        </a:graphic>
      </p:graphicFrame>
    </p:spTree>
    <p:extLst>
      <p:ext uri="{BB962C8B-B14F-4D97-AF65-F5344CB8AC3E}">
        <p14:creationId xmlns:p14="http://schemas.microsoft.com/office/powerpoint/2010/main" val="3102533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184400" y="624110"/>
            <a:ext cx="9893299" cy="1280890"/>
          </a:xfrm>
        </p:spPr>
        <p:txBody>
          <a:bodyPr>
            <a:normAutofit/>
          </a:bodyPr>
          <a:lstStyle/>
          <a:p>
            <a:r>
              <a:rPr lang="fr-FR" sz="3200" b="1" dirty="0"/>
              <a:t>11 – Logiques entrepreneuriales ou managériales</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345622" y="2019508"/>
            <a:ext cx="8915400" cy="5054600"/>
          </a:xfrm>
        </p:spPr>
        <p:txBody>
          <a:bodyPr>
            <a:noAutofit/>
          </a:bodyPr>
          <a:lstStyle/>
          <a:p>
            <a:r>
              <a:rPr lang="fr-FR" b="1" i="0" dirty="0">
                <a:solidFill>
                  <a:srgbClr val="202124"/>
                </a:solidFill>
                <a:effectLst/>
                <a:latin typeface="Century Gothic" panose="020B0502020202020204" pitchFamily="34" charset="0"/>
              </a:rPr>
              <a:t>Processus entrepreneurial </a:t>
            </a:r>
          </a:p>
          <a:p>
            <a:endParaRPr lang="fr-FR" b="1" dirty="0">
              <a:solidFill>
                <a:srgbClr val="202124"/>
              </a:solidFill>
              <a:latin typeface="Century Gothic" panose="020B0502020202020204" pitchFamily="34" charset="0"/>
            </a:endParaRPr>
          </a:p>
          <a:p>
            <a:endParaRPr lang="fr-FR" dirty="0">
              <a:latin typeface="Century Gothic" panose="020B0502020202020204" pitchFamily="34" charset="0"/>
            </a:endParaRPr>
          </a:p>
        </p:txBody>
      </p:sp>
      <p:graphicFrame>
        <p:nvGraphicFramePr>
          <p:cNvPr id="4" name="Diagramme 3">
            <a:extLst>
              <a:ext uri="{FF2B5EF4-FFF2-40B4-BE49-F238E27FC236}">
                <a16:creationId xmlns:a16="http://schemas.microsoft.com/office/drawing/2014/main" id="{8ECC45D7-F222-498C-F8E0-8E8166F2F5C4}"/>
              </a:ext>
            </a:extLst>
          </p:cNvPr>
          <p:cNvGraphicFramePr/>
          <p:nvPr>
            <p:extLst>
              <p:ext uri="{D42A27DB-BD31-4B8C-83A1-F6EECF244321}">
                <p14:modId xmlns:p14="http://schemas.microsoft.com/office/powerpoint/2010/main" val="993939877"/>
              </p:ext>
            </p:extLst>
          </p:nvPr>
        </p:nvGraphicFramePr>
        <p:xfrm>
          <a:off x="1282701" y="719666"/>
          <a:ext cx="10794998" cy="57573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54076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184400" y="624110"/>
            <a:ext cx="9893299" cy="1280890"/>
          </a:xfrm>
        </p:spPr>
        <p:txBody>
          <a:bodyPr>
            <a:normAutofit/>
          </a:bodyPr>
          <a:lstStyle/>
          <a:p>
            <a:r>
              <a:rPr lang="fr-FR" sz="3200" b="1" dirty="0"/>
              <a:t>11 – Logiques entrepreneuriales ou managériales</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287890" y="1600408"/>
            <a:ext cx="8915400" cy="5054600"/>
          </a:xfrm>
        </p:spPr>
        <p:txBody>
          <a:bodyPr>
            <a:noAutofit/>
          </a:bodyPr>
          <a:lstStyle/>
          <a:p>
            <a:pPr marL="457200" lvl="1" indent="0">
              <a:buNone/>
            </a:pPr>
            <a:endParaRPr lang="fr-FR" sz="1800" dirty="0">
              <a:solidFill>
                <a:schemeClr val="tx1"/>
              </a:solidFill>
              <a:latin typeface="+mj-lt"/>
            </a:endParaRPr>
          </a:p>
          <a:p>
            <a:pPr marL="57150" indent="0">
              <a:buNone/>
            </a:pPr>
            <a:r>
              <a:rPr lang="fr-FR" sz="2000" b="1" dirty="0">
                <a:solidFill>
                  <a:schemeClr val="accent1"/>
                </a:solidFill>
                <a:latin typeface="+mj-lt"/>
              </a:rPr>
              <a:t>Démarche managériale :</a:t>
            </a:r>
          </a:p>
          <a:p>
            <a:pPr marL="57150" indent="0">
              <a:buNone/>
            </a:pPr>
            <a:r>
              <a:rPr lang="fr-FR" dirty="0"/>
              <a:t>La logique managériale vise à optimiser l'allocation des ressources existantes. Elle se distingue de la logique entrepreneuriale qui consiste à créer de nouvelles ressources. On attend donc d'un manager qu'il gère les ressources à disposition de l'entreprise.</a:t>
            </a:r>
          </a:p>
          <a:p>
            <a:pPr marL="57150" indent="0">
              <a:buNone/>
            </a:pPr>
            <a:r>
              <a:rPr lang="fr-FR" dirty="0"/>
              <a:t>Elle impose d'agir avec raison, d'appliquer des méthodes et des normes de gestion pour limiter la prise de risque et assurer la pérennité de l'entreprise.</a:t>
            </a:r>
          </a:p>
          <a:p>
            <a:pPr marL="57150" indent="0">
              <a:buNone/>
            </a:pPr>
            <a:r>
              <a:rPr lang="fr-FR" dirty="0"/>
              <a:t>Évaluer la démarche managériale consiste à mesurer l'efficacité du management dans sa dimension de direction, d'animation et de pilotage de l'organisation. Il va s'agir de mesurer la participation du management aux performances économiques, sociales mais aussi financières de l'organisation.</a:t>
            </a:r>
          </a:p>
          <a:p>
            <a:pPr marL="57150" indent="0">
              <a:buNone/>
            </a:pPr>
            <a:endParaRPr lang="fr-FR" sz="2000" dirty="0">
              <a:solidFill>
                <a:schemeClr val="tx1"/>
              </a:solidFill>
              <a:latin typeface="+mj-lt"/>
            </a:endParaRPr>
          </a:p>
        </p:txBody>
      </p:sp>
    </p:spTree>
    <p:extLst>
      <p:ext uri="{BB962C8B-B14F-4D97-AF65-F5344CB8AC3E}">
        <p14:creationId xmlns:p14="http://schemas.microsoft.com/office/powerpoint/2010/main" val="2823928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184400" y="624110"/>
            <a:ext cx="9893299" cy="1280890"/>
          </a:xfrm>
        </p:spPr>
        <p:txBody>
          <a:bodyPr>
            <a:normAutofit/>
          </a:bodyPr>
          <a:lstStyle/>
          <a:p>
            <a:r>
              <a:rPr lang="fr-FR" sz="3200" b="1" dirty="0"/>
              <a:t>11 – Logiques entrepreneuriales ou managériales</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287890" y="1600408"/>
            <a:ext cx="8915400" cy="5054600"/>
          </a:xfrm>
        </p:spPr>
        <p:txBody>
          <a:bodyPr>
            <a:noAutofit/>
          </a:bodyPr>
          <a:lstStyle/>
          <a:p>
            <a:pPr marL="457200" lvl="1" indent="0">
              <a:buNone/>
            </a:pPr>
            <a:endParaRPr lang="fr-FR" sz="1800" dirty="0">
              <a:solidFill>
                <a:schemeClr val="tx1"/>
              </a:solidFill>
              <a:latin typeface="+mj-lt"/>
            </a:endParaRPr>
          </a:p>
          <a:p>
            <a:pPr marL="57150" indent="0">
              <a:buNone/>
            </a:pPr>
            <a:r>
              <a:rPr lang="fr-FR" sz="2000" b="1" dirty="0">
                <a:solidFill>
                  <a:schemeClr val="accent1"/>
                </a:solidFill>
                <a:latin typeface="+mj-lt"/>
              </a:rPr>
              <a:t>Au final :</a:t>
            </a:r>
          </a:p>
          <a:p>
            <a:pPr marL="57150" indent="0">
              <a:buNone/>
            </a:pPr>
            <a:endParaRPr lang="fr-FR" sz="2000" b="1" dirty="0">
              <a:solidFill>
                <a:schemeClr val="accent1"/>
              </a:solidFill>
              <a:latin typeface="+mj-lt"/>
            </a:endParaRPr>
          </a:p>
          <a:p>
            <a:pPr marL="57150" indent="0">
              <a:buNone/>
            </a:pPr>
            <a:r>
              <a:rPr lang="fr-FR" dirty="0"/>
              <a:t>Un entrepreneur crée une entreprise en prenant des risques financiers pour la faire croître. Un manager, quant à lui, est responsable de la gestion d'une partie d'une entreprise existante, avec pour objectif de maximiser la performance et les résultats de l'entreprise.</a:t>
            </a:r>
            <a:endParaRPr lang="fr-FR" sz="2000" dirty="0">
              <a:solidFill>
                <a:schemeClr val="tx1"/>
              </a:solidFill>
              <a:latin typeface="+mj-lt"/>
            </a:endParaRPr>
          </a:p>
        </p:txBody>
      </p:sp>
    </p:spTree>
    <p:extLst>
      <p:ext uri="{BB962C8B-B14F-4D97-AF65-F5344CB8AC3E}">
        <p14:creationId xmlns:p14="http://schemas.microsoft.com/office/powerpoint/2010/main" val="2948037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4AE2C1-C644-2CD8-4114-6324C1E8EF37}"/>
              </a:ext>
            </a:extLst>
          </p:cNvPr>
          <p:cNvSpPr>
            <a:spLocks noGrp="1"/>
          </p:cNvSpPr>
          <p:nvPr>
            <p:ph type="title"/>
          </p:nvPr>
        </p:nvSpPr>
        <p:spPr/>
        <p:txBody>
          <a:bodyPr>
            <a:normAutofit fontScale="90000"/>
          </a:bodyPr>
          <a:lstStyle/>
          <a:p>
            <a:r>
              <a:rPr lang="fr-FR" sz="4000" b="1" dirty="0"/>
              <a:t>Thème 1 : L’intégration de l’entreprise dans son environnement</a:t>
            </a:r>
            <a:br>
              <a:rPr lang="fr-FR" sz="4000" b="1" dirty="0"/>
            </a:br>
            <a:endParaRPr lang="fr-FR" dirty="0"/>
          </a:p>
        </p:txBody>
      </p:sp>
      <p:sp>
        <p:nvSpPr>
          <p:cNvPr id="3" name="Espace réservé du texte 2">
            <a:extLst>
              <a:ext uri="{FF2B5EF4-FFF2-40B4-BE49-F238E27FC236}">
                <a16:creationId xmlns:a16="http://schemas.microsoft.com/office/drawing/2014/main" id="{07487E60-FCCB-651B-45BD-04EF32F7BCC7}"/>
              </a:ext>
            </a:extLst>
          </p:cNvPr>
          <p:cNvSpPr>
            <a:spLocks noGrp="1"/>
          </p:cNvSpPr>
          <p:nvPr>
            <p:ph type="body" idx="1"/>
          </p:nvPr>
        </p:nvSpPr>
        <p:spPr>
          <a:xfrm>
            <a:off x="2589212" y="3530128"/>
            <a:ext cx="8915399" cy="2159471"/>
          </a:xfrm>
        </p:spPr>
        <p:txBody>
          <a:bodyPr>
            <a:noAutofit/>
          </a:bodyPr>
          <a:lstStyle/>
          <a:p>
            <a:r>
              <a:rPr lang="fr-FR" sz="2800" b="1" dirty="0"/>
              <a:t>12 – Comment mesurer la performance d’une entreprise ?</a:t>
            </a:r>
          </a:p>
        </p:txBody>
      </p:sp>
    </p:spTree>
    <p:extLst>
      <p:ext uri="{BB962C8B-B14F-4D97-AF65-F5344CB8AC3E}">
        <p14:creationId xmlns:p14="http://schemas.microsoft.com/office/powerpoint/2010/main" val="382205002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184400" y="624110"/>
            <a:ext cx="9893299" cy="1280890"/>
          </a:xfrm>
        </p:spPr>
        <p:txBody>
          <a:bodyPr>
            <a:normAutofit/>
          </a:bodyPr>
          <a:lstStyle/>
          <a:p>
            <a:r>
              <a:rPr lang="fr-FR" sz="3200" b="1" dirty="0"/>
              <a:t>12 – Comment mesurer la performance d’une entreprise ?</a:t>
            </a:r>
          </a:p>
        </p:txBody>
      </p:sp>
      <p:sp>
        <p:nvSpPr>
          <p:cNvPr id="3" name="Espace réservé du contenu 2">
            <a:extLst>
              <a:ext uri="{FF2B5EF4-FFF2-40B4-BE49-F238E27FC236}">
                <a16:creationId xmlns:a16="http://schemas.microsoft.com/office/drawing/2014/main" id="{28A69CC2-462F-6E46-052B-47D7A067389C}"/>
              </a:ext>
            </a:extLst>
          </p:cNvPr>
          <p:cNvSpPr>
            <a:spLocks noGrp="1"/>
          </p:cNvSpPr>
          <p:nvPr>
            <p:ph idx="1"/>
          </p:nvPr>
        </p:nvSpPr>
        <p:spPr>
          <a:xfrm>
            <a:off x="2184400" y="2006808"/>
            <a:ext cx="8915400" cy="4457492"/>
          </a:xfrm>
        </p:spPr>
        <p:txBody>
          <a:bodyPr>
            <a:noAutofit/>
          </a:bodyPr>
          <a:lstStyle/>
          <a:p>
            <a:pPr marL="57150" indent="0">
              <a:buNone/>
            </a:pPr>
            <a:r>
              <a:rPr lang="fr-FR" sz="1600" b="1" dirty="0">
                <a:solidFill>
                  <a:schemeClr val="accent1"/>
                </a:solidFill>
                <a:latin typeface="+mj-lt"/>
              </a:rPr>
              <a:t>C’est quoi la performance ?</a:t>
            </a:r>
          </a:p>
          <a:p>
            <a:pPr marL="57150" indent="0">
              <a:buNone/>
            </a:pPr>
            <a:r>
              <a:rPr lang="fr-FR" sz="1600" dirty="0">
                <a:latin typeface="+mj-lt"/>
              </a:rPr>
              <a:t>La performance d'entreprise correspond à la capacité d'atteindre des résultats en utilisant les ressources de manière optimale. </a:t>
            </a:r>
          </a:p>
          <a:p>
            <a:pPr marL="57150" indent="0">
              <a:buNone/>
            </a:pPr>
            <a:r>
              <a:rPr lang="fr-FR" sz="1600" dirty="0">
                <a:latin typeface="+mj-lt"/>
              </a:rPr>
              <a:t>Une entreprise est efficace si elle atteint ses objectifs, elle est efficiente si elle atteint ses objectifs avec un minimum de ressources (optimisation des moyens).</a:t>
            </a:r>
          </a:p>
          <a:p>
            <a:pPr marL="57150" indent="0">
              <a:buNone/>
            </a:pPr>
            <a:r>
              <a:rPr lang="fr-FR" sz="1600" dirty="0"/>
              <a:t>La performance peut être économique / financière / opérationnelle / sociale</a:t>
            </a:r>
            <a:endParaRPr lang="fr-FR" sz="1400" b="1" dirty="0">
              <a:solidFill>
                <a:schemeClr val="accent1"/>
              </a:solidFill>
            </a:endParaRPr>
          </a:p>
          <a:p>
            <a:pPr marL="57150" indent="0">
              <a:buNone/>
            </a:pPr>
            <a:endParaRPr lang="fr-FR" sz="1600" dirty="0">
              <a:latin typeface="+mj-lt"/>
            </a:endParaRPr>
          </a:p>
          <a:p>
            <a:r>
              <a:rPr lang="fr-FR" sz="1600" b="1" dirty="0">
                <a:latin typeface="+mj-lt"/>
              </a:rPr>
              <a:t>Efficacité</a:t>
            </a:r>
            <a:r>
              <a:rPr lang="fr-FR" sz="1600" dirty="0">
                <a:latin typeface="+mj-lt"/>
              </a:rPr>
              <a:t> : capacité à obtenir le résultat souhaité ou attendu, d’atteindre l’objectif qui a été fixé.</a:t>
            </a:r>
          </a:p>
          <a:p>
            <a:r>
              <a:rPr lang="fr-FR" sz="1600" b="1" dirty="0">
                <a:latin typeface="+mj-lt"/>
              </a:rPr>
              <a:t>Efficience</a:t>
            </a:r>
            <a:r>
              <a:rPr lang="fr-FR" sz="1600" dirty="0">
                <a:latin typeface="+mj-lt"/>
              </a:rPr>
              <a:t> : capacité à obtenir le maximum de résultats avec le minimum de moyens, de ressources. </a:t>
            </a:r>
          </a:p>
          <a:p>
            <a:endParaRPr lang="fr-FR" sz="1000" dirty="0">
              <a:latin typeface="+mj-lt"/>
            </a:endParaRPr>
          </a:p>
          <a:p>
            <a:r>
              <a:rPr lang="fr-FR" sz="1400" i="1" dirty="0">
                <a:latin typeface="+mj-lt"/>
              </a:rPr>
              <a:t>Exemple : Deux médicaments peuvent être efficaces en guérissant une maladie, mais l'un peut être plus efficient que l'autre s'il agit plus rapidement, s'il coûte moins cher ou s'il a moins d'effets secondaires sur le patient.</a:t>
            </a:r>
          </a:p>
          <a:p>
            <a:pPr marL="57150" indent="0">
              <a:buNone/>
            </a:pPr>
            <a:endParaRPr lang="fr-FR" sz="1600" b="1" dirty="0">
              <a:solidFill>
                <a:schemeClr val="accent1"/>
              </a:solidFill>
              <a:latin typeface="+mj-lt"/>
            </a:endParaRPr>
          </a:p>
        </p:txBody>
      </p:sp>
    </p:spTree>
    <p:extLst>
      <p:ext uri="{BB962C8B-B14F-4D97-AF65-F5344CB8AC3E}">
        <p14:creationId xmlns:p14="http://schemas.microsoft.com/office/powerpoint/2010/main" val="704483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184400" y="624110"/>
            <a:ext cx="9893299" cy="1280890"/>
          </a:xfrm>
        </p:spPr>
        <p:txBody>
          <a:bodyPr>
            <a:normAutofit/>
          </a:bodyPr>
          <a:lstStyle/>
          <a:p>
            <a:r>
              <a:rPr lang="fr-FR" sz="3200" b="1" dirty="0"/>
              <a:t>12 – Comment mesurer la performance d’une entreprise ?</a:t>
            </a:r>
          </a:p>
        </p:txBody>
      </p:sp>
      <p:graphicFrame>
        <p:nvGraphicFramePr>
          <p:cNvPr id="4" name="Espace réservé du contenu 3">
            <a:extLst>
              <a:ext uri="{FF2B5EF4-FFF2-40B4-BE49-F238E27FC236}">
                <a16:creationId xmlns:a16="http://schemas.microsoft.com/office/drawing/2014/main" id="{E65B58DF-FB3F-A81F-A2ED-B7E07F175F7E}"/>
              </a:ext>
            </a:extLst>
          </p:cNvPr>
          <p:cNvGraphicFramePr>
            <a:graphicFrameLocks noGrp="1"/>
          </p:cNvGraphicFramePr>
          <p:nvPr>
            <p:ph idx="1"/>
            <p:extLst>
              <p:ext uri="{D42A27DB-BD31-4B8C-83A1-F6EECF244321}">
                <p14:modId xmlns:p14="http://schemas.microsoft.com/office/powerpoint/2010/main" val="46310380"/>
              </p:ext>
            </p:extLst>
          </p:nvPr>
        </p:nvGraphicFramePr>
        <p:xfrm>
          <a:off x="988710" y="2881298"/>
          <a:ext cx="10934701" cy="2794000"/>
        </p:xfrm>
        <a:graphic>
          <a:graphicData uri="http://schemas.openxmlformats.org/drawingml/2006/table">
            <a:tbl>
              <a:tblPr firstRow="1" bandRow="1">
                <a:tableStyleId>{5C22544A-7EE6-4342-B048-85BDC9FD1C3A}</a:tableStyleId>
              </a:tblPr>
              <a:tblGrid>
                <a:gridCol w="2066739">
                  <a:extLst>
                    <a:ext uri="{9D8B030D-6E8A-4147-A177-3AD203B41FA5}">
                      <a16:colId xmlns:a16="http://schemas.microsoft.com/office/drawing/2014/main" val="4214477458"/>
                    </a:ext>
                  </a:extLst>
                </a:gridCol>
                <a:gridCol w="1980625">
                  <a:extLst>
                    <a:ext uri="{9D8B030D-6E8A-4147-A177-3AD203B41FA5}">
                      <a16:colId xmlns:a16="http://schemas.microsoft.com/office/drawing/2014/main" val="2806692383"/>
                    </a:ext>
                  </a:extLst>
                </a:gridCol>
                <a:gridCol w="2612128">
                  <a:extLst>
                    <a:ext uri="{9D8B030D-6E8A-4147-A177-3AD203B41FA5}">
                      <a16:colId xmlns:a16="http://schemas.microsoft.com/office/drawing/2014/main" val="4104853713"/>
                    </a:ext>
                  </a:extLst>
                </a:gridCol>
                <a:gridCol w="2090808">
                  <a:extLst>
                    <a:ext uri="{9D8B030D-6E8A-4147-A177-3AD203B41FA5}">
                      <a16:colId xmlns:a16="http://schemas.microsoft.com/office/drawing/2014/main" val="428940235"/>
                    </a:ext>
                  </a:extLst>
                </a:gridCol>
                <a:gridCol w="2184401">
                  <a:extLst>
                    <a:ext uri="{9D8B030D-6E8A-4147-A177-3AD203B41FA5}">
                      <a16:colId xmlns:a16="http://schemas.microsoft.com/office/drawing/2014/main" val="946164229"/>
                    </a:ext>
                  </a:extLst>
                </a:gridCol>
              </a:tblGrid>
              <a:tr h="370840">
                <a:tc>
                  <a:txBody>
                    <a:bodyPr/>
                    <a:lstStyle/>
                    <a:p>
                      <a:pPr algn="ctr"/>
                      <a:r>
                        <a:rPr lang="fr-FR" dirty="0"/>
                        <a:t>Economiques</a:t>
                      </a:r>
                    </a:p>
                  </a:txBody>
                  <a:tcPr/>
                </a:tc>
                <a:tc>
                  <a:txBody>
                    <a:bodyPr/>
                    <a:lstStyle/>
                    <a:p>
                      <a:pPr algn="ctr"/>
                      <a:r>
                        <a:rPr lang="fr-FR" dirty="0"/>
                        <a:t>Financiers</a:t>
                      </a:r>
                    </a:p>
                  </a:txBody>
                  <a:tcPr/>
                </a:tc>
                <a:tc>
                  <a:txBody>
                    <a:bodyPr/>
                    <a:lstStyle/>
                    <a:p>
                      <a:pPr algn="ctr"/>
                      <a:r>
                        <a:rPr lang="fr-FR" dirty="0"/>
                        <a:t>Organisationnelles</a:t>
                      </a:r>
                    </a:p>
                  </a:txBody>
                  <a:tcPr/>
                </a:tc>
                <a:tc>
                  <a:txBody>
                    <a:bodyPr/>
                    <a:lstStyle/>
                    <a:p>
                      <a:pPr algn="ctr"/>
                      <a:r>
                        <a:rPr lang="fr-FR" dirty="0"/>
                        <a:t>Sociétaux</a:t>
                      </a:r>
                    </a:p>
                  </a:txBody>
                  <a:tcPr/>
                </a:tc>
                <a:tc>
                  <a:txBody>
                    <a:bodyPr/>
                    <a:lstStyle/>
                    <a:p>
                      <a:pPr algn="ctr"/>
                      <a:r>
                        <a:rPr lang="fr-FR" dirty="0"/>
                        <a:t>Sociaux</a:t>
                      </a:r>
                    </a:p>
                  </a:txBody>
                  <a:tcPr/>
                </a:tc>
                <a:extLst>
                  <a:ext uri="{0D108BD9-81ED-4DB2-BD59-A6C34878D82A}">
                    <a16:rowId xmlns:a16="http://schemas.microsoft.com/office/drawing/2014/main" val="1850105691"/>
                  </a:ext>
                </a:extLst>
              </a:tr>
              <a:tr h="2423160">
                <a:tc>
                  <a:txBody>
                    <a:bodyPr/>
                    <a:lstStyle/>
                    <a:p>
                      <a:pPr marL="285750" indent="-285750">
                        <a:buFont typeface="Arial" panose="020B0604020202020204" pitchFamily="34" charset="0"/>
                        <a:buChar char="•"/>
                      </a:pPr>
                      <a:r>
                        <a:rPr lang="fr-FR" sz="1600" dirty="0"/>
                        <a:t>Compétitivité</a:t>
                      </a:r>
                    </a:p>
                    <a:p>
                      <a:pPr marL="285750" indent="-285750">
                        <a:buFont typeface="Arial" panose="020B0604020202020204" pitchFamily="34" charset="0"/>
                        <a:buChar char="•"/>
                      </a:pPr>
                      <a:r>
                        <a:rPr lang="fr-FR" sz="1600" dirty="0"/>
                        <a:t>Prix</a:t>
                      </a:r>
                    </a:p>
                  </a:txBody>
                  <a:tcPr/>
                </a:tc>
                <a:tc>
                  <a:txBody>
                    <a:bodyPr/>
                    <a:lstStyle/>
                    <a:p>
                      <a:pPr marL="285750" indent="-285750">
                        <a:buFont typeface="Arial" panose="020B0604020202020204" pitchFamily="34" charset="0"/>
                        <a:buChar char="•"/>
                      </a:pPr>
                      <a:r>
                        <a:rPr lang="fr-FR" sz="1600" dirty="0"/>
                        <a:t>Rentabilité</a:t>
                      </a:r>
                    </a:p>
                    <a:p>
                      <a:pPr marL="285750" indent="-285750">
                        <a:buFont typeface="Arial" panose="020B0604020202020204" pitchFamily="34" charset="0"/>
                        <a:buChar char="•"/>
                      </a:pPr>
                      <a:r>
                        <a:rPr lang="fr-FR" sz="1600" dirty="0"/>
                        <a:t>Solvabilité</a:t>
                      </a:r>
                    </a:p>
                    <a:p>
                      <a:pPr marL="285750" indent="-285750">
                        <a:buFont typeface="Arial" panose="020B0604020202020204" pitchFamily="34" charset="0"/>
                        <a:buChar char="•"/>
                      </a:pPr>
                      <a:r>
                        <a:rPr lang="fr-FR" sz="1600" dirty="0"/>
                        <a:t>Liquidité</a:t>
                      </a:r>
                    </a:p>
                  </a:txBody>
                  <a:tcPr/>
                </a:tc>
                <a:tc>
                  <a:txBody>
                    <a:bodyPr/>
                    <a:lstStyle/>
                    <a:p>
                      <a:pPr marL="285750" indent="-285750">
                        <a:buFont typeface="Arial" panose="020B0604020202020204" pitchFamily="34" charset="0"/>
                        <a:buChar char="•"/>
                      </a:pPr>
                      <a:r>
                        <a:rPr lang="fr-FR" sz="1600" dirty="0"/>
                        <a:t>Atteinte des objectifs fixé</a:t>
                      </a:r>
                    </a:p>
                  </a:txBody>
                  <a:tcPr/>
                </a:tc>
                <a:tc>
                  <a:txBody>
                    <a:bodyPr/>
                    <a:lstStyle/>
                    <a:p>
                      <a:pPr marL="285750" indent="-285750">
                        <a:buFont typeface="Arial" panose="020B0604020202020204" pitchFamily="34" charset="0"/>
                        <a:buChar char="•"/>
                      </a:pPr>
                      <a:r>
                        <a:rPr lang="fr-FR" sz="1600" dirty="0"/>
                        <a:t>Valeurs de l’entreprise</a:t>
                      </a:r>
                    </a:p>
                    <a:p>
                      <a:pPr marL="285750" indent="-285750">
                        <a:buFont typeface="Arial" panose="020B0604020202020204" pitchFamily="34" charset="0"/>
                        <a:buChar char="•"/>
                      </a:pPr>
                      <a:r>
                        <a:rPr lang="fr-FR" sz="1600" dirty="0"/>
                        <a:t>Respect de l’environnement</a:t>
                      </a:r>
                    </a:p>
                    <a:p>
                      <a:pPr marL="285750" indent="-285750">
                        <a:buFont typeface="Arial" panose="020B0604020202020204" pitchFamily="34" charset="0"/>
                        <a:buChar char="•"/>
                      </a:pPr>
                      <a:r>
                        <a:rPr lang="fr-FR" sz="1600" dirty="0"/>
                        <a:t>Normes</a:t>
                      </a:r>
                    </a:p>
                  </a:txBody>
                  <a:tcPr/>
                </a:tc>
                <a:tc>
                  <a:txBody>
                    <a:bodyPr/>
                    <a:lstStyle/>
                    <a:p>
                      <a:pPr marL="285750" indent="-285750">
                        <a:buFont typeface="Arial" panose="020B0604020202020204" pitchFamily="34" charset="0"/>
                        <a:buChar char="•"/>
                      </a:pPr>
                      <a:r>
                        <a:rPr lang="fr-FR" sz="1600" dirty="0"/>
                        <a:t>Climat social</a:t>
                      </a:r>
                    </a:p>
                    <a:p>
                      <a:pPr marL="285750" indent="-285750">
                        <a:buFont typeface="Arial" panose="020B0604020202020204" pitchFamily="34" charset="0"/>
                        <a:buChar char="•"/>
                      </a:pPr>
                      <a:r>
                        <a:rPr lang="fr-FR" sz="1600" dirty="0"/>
                        <a:t>Gestion de carrière</a:t>
                      </a:r>
                    </a:p>
                    <a:p>
                      <a:pPr marL="285750" indent="-285750">
                        <a:buFont typeface="Arial" panose="020B0604020202020204" pitchFamily="34" charset="0"/>
                        <a:buChar char="•"/>
                      </a:pPr>
                      <a:r>
                        <a:rPr lang="fr-FR" sz="1600" dirty="0"/>
                        <a:t>Formation des personnels</a:t>
                      </a:r>
                    </a:p>
                  </a:txBody>
                  <a:tcPr/>
                </a:tc>
                <a:extLst>
                  <a:ext uri="{0D108BD9-81ED-4DB2-BD59-A6C34878D82A}">
                    <a16:rowId xmlns:a16="http://schemas.microsoft.com/office/drawing/2014/main" val="3602392232"/>
                  </a:ext>
                </a:extLst>
              </a:tr>
            </a:tbl>
          </a:graphicData>
        </a:graphic>
      </p:graphicFrame>
      <p:sp>
        <p:nvSpPr>
          <p:cNvPr id="5" name="Espace réservé du contenu 2">
            <a:extLst>
              <a:ext uri="{FF2B5EF4-FFF2-40B4-BE49-F238E27FC236}">
                <a16:creationId xmlns:a16="http://schemas.microsoft.com/office/drawing/2014/main" id="{18A3B35D-4024-7889-27D2-5CC674EA1F96}"/>
              </a:ext>
            </a:extLst>
          </p:cNvPr>
          <p:cNvSpPr txBox="1">
            <a:spLocks/>
          </p:cNvSpPr>
          <p:nvPr/>
        </p:nvSpPr>
        <p:spPr>
          <a:xfrm>
            <a:off x="2287890" y="1600408"/>
            <a:ext cx="8915400" cy="1091992"/>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457200" lvl="1" indent="0">
              <a:buFont typeface="Wingdings 3" charset="2"/>
              <a:buNone/>
            </a:pPr>
            <a:endParaRPr lang="fr-FR" sz="1800" dirty="0">
              <a:solidFill>
                <a:schemeClr val="tx1"/>
              </a:solidFill>
              <a:latin typeface="+mj-lt"/>
            </a:endParaRPr>
          </a:p>
          <a:p>
            <a:pPr marL="57150" indent="0">
              <a:buFont typeface="Wingdings 3" charset="2"/>
              <a:buNone/>
            </a:pPr>
            <a:r>
              <a:rPr lang="fr-FR" sz="2000" b="1" dirty="0">
                <a:solidFill>
                  <a:schemeClr val="accent1"/>
                </a:solidFill>
                <a:latin typeface="+mj-lt"/>
              </a:rPr>
              <a:t>Critères de performance : quantitatifs et/ou qualitatifs</a:t>
            </a:r>
          </a:p>
        </p:txBody>
      </p:sp>
    </p:spTree>
    <p:extLst>
      <p:ext uri="{BB962C8B-B14F-4D97-AF65-F5344CB8AC3E}">
        <p14:creationId xmlns:p14="http://schemas.microsoft.com/office/powerpoint/2010/main" val="3241891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1- Les principaux agents économiques</a:t>
            </a:r>
            <a:br>
              <a:rPr lang="fr-FR" b="1" dirty="0"/>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4" y="1689100"/>
            <a:ext cx="8911686" cy="4800600"/>
          </a:xfrm>
        </p:spPr>
        <p:txBody>
          <a:bodyPr>
            <a:noAutofit/>
          </a:bodyPr>
          <a:lstStyle/>
          <a:p>
            <a:pPr marL="0" indent="0">
              <a:buNone/>
            </a:pPr>
            <a:r>
              <a:rPr lang="fr-FR" sz="2000" b="1" dirty="0"/>
              <a:t>2- Les Ménages</a:t>
            </a:r>
          </a:p>
          <a:p>
            <a:endParaRPr lang="fr-FR" b="1" dirty="0"/>
          </a:p>
          <a:p>
            <a:r>
              <a:rPr lang="fr-FR" dirty="0"/>
              <a:t>Tous les occupants d’un même logement – même si 1 – même si aucun lien de parenté</a:t>
            </a:r>
          </a:p>
          <a:p>
            <a:endParaRPr lang="fr-FR" dirty="0"/>
          </a:p>
          <a:p>
            <a:r>
              <a:rPr lang="fr-FR" dirty="0"/>
              <a:t>Dispose de revenus issus de :</a:t>
            </a:r>
          </a:p>
          <a:p>
            <a:pPr lvl="1"/>
            <a:r>
              <a:rPr lang="fr-FR" dirty="0"/>
              <a:t>Travail (salaires)</a:t>
            </a:r>
          </a:p>
          <a:p>
            <a:pPr lvl="1"/>
            <a:r>
              <a:rPr lang="fr-FR" dirty="0"/>
              <a:t>Épargne / Patrimoniale (revenus fonciers, intérêts, dividendes)</a:t>
            </a:r>
          </a:p>
          <a:p>
            <a:endParaRPr lang="fr-FR" sz="1600" dirty="0"/>
          </a:p>
          <a:p>
            <a:r>
              <a:rPr lang="fr-FR" dirty="0"/>
              <a:t>But :</a:t>
            </a:r>
          </a:p>
          <a:p>
            <a:pPr lvl="1"/>
            <a:r>
              <a:rPr lang="fr-FR" dirty="0"/>
              <a:t>Consommer : notion de subsistance</a:t>
            </a:r>
          </a:p>
          <a:p>
            <a:pPr lvl="1"/>
            <a:r>
              <a:rPr lang="fr-FR" dirty="0"/>
              <a:t>Epargner</a:t>
            </a:r>
          </a:p>
        </p:txBody>
      </p:sp>
    </p:spTree>
    <p:extLst>
      <p:ext uri="{BB962C8B-B14F-4D97-AF65-F5344CB8AC3E}">
        <p14:creationId xmlns:p14="http://schemas.microsoft.com/office/powerpoint/2010/main" val="910152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184400" y="624110"/>
            <a:ext cx="9893299" cy="1280890"/>
          </a:xfrm>
        </p:spPr>
        <p:txBody>
          <a:bodyPr>
            <a:normAutofit/>
          </a:bodyPr>
          <a:lstStyle/>
          <a:p>
            <a:r>
              <a:rPr lang="fr-FR" sz="3200" b="1" dirty="0"/>
              <a:t>12 – Comment mesurer la performance d’une entreprise ?</a:t>
            </a:r>
          </a:p>
        </p:txBody>
      </p:sp>
      <p:sp>
        <p:nvSpPr>
          <p:cNvPr id="5" name="Espace réservé du contenu 2">
            <a:extLst>
              <a:ext uri="{FF2B5EF4-FFF2-40B4-BE49-F238E27FC236}">
                <a16:creationId xmlns:a16="http://schemas.microsoft.com/office/drawing/2014/main" id="{18A3B35D-4024-7889-27D2-5CC674EA1F96}"/>
              </a:ext>
            </a:extLst>
          </p:cNvPr>
          <p:cNvSpPr txBox="1">
            <a:spLocks/>
          </p:cNvSpPr>
          <p:nvPr/>
        </p:nvSpPr>
        <p:spPr>
          <a:xfrm>
            <a:off x="2184400" y="1371808"/>
            <a:ext cx="8915400" cy="4978192"/>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457200" lvl="1" indent="0">
              <a:buFont typeface="Wingdings 3" charset="2"/>
              <a:buNone/>
            </a:pPr>
            <a:endParaRPr lang="fr-FR" sz="1800" dirty="0">
              <a:solidFill>
                <a:schemeClr val="tx1"/>
              </a:solidFill>
              <a:latin typeface="+mj-lt"/>
            </a:endParaRPr>
          </a:p>
          <a:p>
            <a:pPr marL="57150" indent="0">
              <a:buFont typeface="Wingdings 3" charset="2"/>
              <a:buNone/>
            </a:pPr>
            <a:r>
              <a:rPr lang="fr-FR" sz="2000" b="1" dirty="0">
                <a:solidFill>
                  <a:schemeClr val="accent1"/>
                </a:solidFill>
                <a:latin typeface="+mj-lt"/>
              </a:rPr>
              <a:t>Evaluation de la performance - Le tableau de bord prospectif (TBP) </a:t>
            </a:r>
          </a:p>
          <a:p>
            <a:pPr marL="57150" indent="0">
              <a:buFont typeface="Wingdings 3" charset="2"/>
              <a:buNone/>
            </a:pPr>
            <a:r>
              <a:rPr lang="fr-FR" sz="1600" dirty="0">
                <a:solidFill>
                  <a:schemeClr val="tx1"/>
                </a:solidFill>
                <a:latin typeface="+mj-lt"/>
              </a:rPr>
              <a:t>Donner aux managers toutes les informations nécessaires pour prendre des décisions stratégiques pertinentes et performantes. TBP = analyser l’entreprise en 4 axes</a:t>
            </a:r>
          </a:p>
        </p:txBody>
      </p:sp>
      <p:graphicFrame>
        <p:nvGraphicFramePr>
          <p:cNvPr id="7" name="Tableau 6">
            <a:extLst>
              <a:ext uri="{FF2B5EF4-FFF2-40B4-BE49-F238E27FC236}">
                <a16:creationId xmlns:a16="http://schemas.microsoft.com/office/drawing/2014/main" id="{CA6B2F20-6CC9-BB90-21AF-925814BEED4D}"/>
              </a:ext>
            </a:extLst>
          </p:cNvPr>
          <p:cNvGraphicFramePr>
            <a:graphicFrameLocks noGrp="1"/>
          </p:cNvGraphicFramePr>
          <p:nvPr>
            <p:extLst>
              <p:ext uri="{D42A27DB-BD31-4B8C-83A1-F6EECF244321}">
                <p14:modId xmlns:p14="http://schemas.microsoft.com/office/powerpoint/2010/main" val="1721902555"/>
              </p:ext>
            </p:extLst>
          </p:nvPr>
        </p:nvGraphicFramePr>
        <p:xfrm>
          <a:off x="876299" y="3083560"/>
          <a:ext cx="11099800" cy="3510343"/>
        </p:xfrm>
        <a:graphic>
          <a:graphicData uri="http://schemas.openxmlformats.org/drawingml/2006/table">
            <a:tbl>
              <a:tblPr firstRow="1" bandRow="1">
                <a:tableStyleId>{5C22544A-7EE6-4342-B048-85BDC9FD1C3A}</a:tableStyleId>
              </a:tblPr>
              <a:tblGrid>
                <a:gridCol w="2219960">
                  <a:extLst>
                    <a:ext uri="{9D8B030D-6E8A-4147-A177-3AD203B41FA5}">
                      <a16:colId xmlns:a16="http://schemas.microsoft.com/office/drawing/2014/main" val="2511169242"/>
                    </a:ext>
                  </a:extLst>
                </a:gridCol>
                <a:gridCol w="2219960">
                  <a:extLst>
                    <a:ext uri="{9D8B030D-6E8A-4147-A177-3AD203B41FA5}">
                      <a16:colId xmlns:a16="http://schemas.microsoft.com/office/drawing/2014/main" val="1386234449"/>
                    </a:ext>
                  </a:extLst>
                </a:gridCol>
                <a:gridCol w="2219960">
                  <a:extLst>
                    <a:ext uri="{9D8B030D-6E8A-4147-A177-3AD203B41FA5}">
                      <a16:colId xmlns:a16="http://schemas.microsoft.com/office/drawing/2014/main" val="3923546348"/>
                    </a:ext>
                  </a:extLst>
                </a:gridCol>
                <a:gridCol w="2236384">
                  <a:extLst>
                    <a:ext uri="{9D8B030D-6E8A-4147-A177-3AD203B41FA5}">
                      <a16:colId xmlns:a16="http://schemas.microsoft.com/office/drawing/2014/main" val="3907540622"/>
                    </a:ext>
                  </a:extLst>
                </a:gridCol>
                <a:gridCol w="2203536">
                  <a:extLst>
                    <a:ext uri="{9D8B030D-6E8A-4147-A177-3AD203B41FA5}">
                      <a16:colId xmlns:a16="http://schemas.microsoft.com/office/drawing/2014/main" val="751817510"/>
                    </a:ext>
                  </a:extLst>
                </a:gridCol>
              </a:tblGrid>
              <a:tr h="368520">
                <a:tc>
                  <a:txBody>
                    <a:bodyPr/>
                    <a:lstStyle/>
                    <a:p>
                      <a:pPr algn="ctr"/>
                      <a:endParaRPr lang="fr-FR" b="1" u="none" dirty="0">
                        <a:solidFill>
                          <a:schemeClr val="bg1"/>
                        </a:solidFill>
                      </a:endParaRPr>
                    </a:p>
                  </a:txBody>
                  <a:tcPr anchor="ctr" anchorCtr="1">
                    <a:solidFill>
                      <a:schemeClr val="bg1">
                        <a:lumMod val="95000"/>
                      </a:schemeClr>
                    </a:solidFill>
                  </a:tcPr>
                </a:tc>
                <a:tc>
                  <a:txBody>
                    <a:bodyPr/>
                    <a:lstStyle/>
                    <a:p>
                      <a:pPr algn="ctr"/>
                      <a:r>
                        <a:rPr lang="fr-FR" sz="1800" b="1" i="0" u="none" strike="noStrike" kern="1200" dirty="0">
                          <a:solidFill>
                            <a:schemeClr val="bg1"/>
                          </a:solidFill>
                          <a:effectLst/>
                          <a:latin typeface="+mn-lt"/>
                          <a:ea typeface="+mn-ea"/>
                          <a:cs typeface="+mn-cs"/>
                        </a:rPr>
                        <a:t>Finance</a:t>
                      </a:r>
                      <a:r>
                        <a:rPr lang="fr-FR" sz="1800" b="0" i="0" u="none" kern="1200" dirty="0">
                          <a:solidFill>
                            <a:schemeClr val="bg1"/>
                          </a:solidFill>
                          <a:effectLst/>
                          <a:latin typeface="+mn-lt"/>
                          <a:ea typeface="+mn-ea"/>
                          <a:cs typeface="+mn-cs"/>
                        </a:rPr>
                        <a:t> </a:t>
                      </a:r>
                      <a:endParaRPr lang="fr-FR" u="none" dirty="0">
                        <a:solidFill>
                          <a:schemeClr val="bg1"/>
                        </a:solidFill>
                      </a:endParaRPr>
                    </a:p>
                  </a:txBody>
                  <a:tcPr/>
                </a:tc>
                <a:tc>
                  <a:txBody>
                    <a:bodyPr/>
                    <a:lstStyle/>
                    <a:p>
                      <a:pPr algn="ctr"/>
                      <a:r>
                        <a:rPr lang="fr-FR" sz="1800" b="1" i="0" u="none" strike="noStrike" kern="1200" dirty="0">
                          <a:solidFill>
                            <a:schemeClr val="bg1"/>
                          </a:solidFill>
                          <a:effectLst/>
                          <a:latin typeface="+mn-lt"/>
                          <a:ea typeface="+mn-ea"/>
                          <a:cs typeface="+mn-cs"/>
                        </a:rPr>
                        <a:t>Client</a:t>
                      </a:r>
                      <a:r>
                        <a:rPr lang="fr-FR" sz="1800" b="0" i="0" u="none" kern="1200" dirty="0">
                          <a:solidFill>
                            <a:schemeClr val="bg1"/>
                          </a:solidFill>
                          <a:effectLst/>
                          <a:latin typeface="+mn-lt"/>
                          <a:ea typeface="+mn-ea"/>
                          <a:cs typeface="+mn-cs"/>
                        </a:rPr>
                        <a:t> </a:t>
                      </a:r>
                      <a:endParaRPr lang="fr-FR" u="none" dirty="0">
                        <a:solidFill>
                          <a:schemeClr val="bg1"/>
                        </a:solidFill>
                      </a:endParaRPr>
                    </a:p>
                  </a:txBody>
                  <a:tcPr/>
                </a:tc>
                <a:tc>
                  <a:txBody>
                    <a:bodyPr/>
                    <a:lstStyle/>
                    <a:p>
                      <a:pPr algn="ctr"/>
                      <a:r>
                        <a:rPr lang="fr-FR" sz="1800" b="1" i="0" u="none" kern="1200" dirty="0">
                          <a:solidFill>
                            <a:schemeClr val="bg1"/>
                          </a:solidFill>
                          <a:effectLst/>
                          <a:latin typeface="+mn-lt"/>
                          <a:ea typeface="+mn-ea"/>
                          <a:cs typeface="+mn-cs"/>
                        </a:rPr>
                        <a:t>Processus</a:t>
                      </a:r>
                      <a:endParaRPr lang="fr-FR" u="none" dirty="0">
                        <a:solidFill>
                          <a:schemeClr val="bg1"/>
                        </a:solidFill>
                      </a:endParaRPr>
                    </a:p>
                  </a:txBody>
                  <a:tcPr/>
                </a:tc>
                <a:tc>
                  <a:txBody>
                    <a:bodyPr/>
                    <a:lstStyle/>
                    <a:p>
                      <a:pPr algn="ctr"/>
                      <a:r>
                        <a:rPr lang="fr-FR" sz="1800" b="1" i="0" u="none" kern="1200" dirty="0">
                          <a:solidFill>
                            <a:schemeClr val="bg1"/>
                          </a:solidFill>
                          <a:effectLst/>
                          <a:latin typeface="+mn-lt"/>
                          <a:ea typeface="+mn-ea"/>
                          <a:cs typeface="+mn-cs"/>
                        </a:rPr>
                        <a:t>Apprentissage</a:t>
                      </a:r>
                      <a:endParaRPr lang="fr-FR" u="none" dirty="0">
                        <a:solidFill>
                          <a:schemeClr val="bg1"/>
                        </a:solidFill>
                      </a:endParaRPr>
                    </a:p>
                  </a:txBody>
                  <a:tcPr/>
                </a:tc>
                <a:extLst>
                  <a:ext uri="{0D108BD9-81ED-4DB2-BD59-A6C34878D82A}">
                    <a16:rowId xmlns:a16="http://schemas.microsoft.com/office/drawing/2014/main" val="2180799624"/>
                  </a:ext>
                </a:extLst>
              </a:tr>
              <a:tr h="878777">
                <a:tc>
                  <a:txBody>
                    <a:bodyPr/>
                    <a:lstStyle/>
                    <a:p>
                      <a:r>
                        <a:rPr lang="fr-FR" sz="1800" b="1" u="none" kern="1200" dirty="0">
                          <a:solidFill>
                            <a:schemeClr val="bg1"/>
                          </a:solidFill>
                          <a:latin typeface="+mn-lt"/>
                          <a:ea typeface="+mn-ea"/>
                          <a:cs typeface="+mn-cs"/>
                        </a:rPr>
                        <a:t>Question</a:t>
                      </a:r>
                    </a:p>
                  </a:txBody>
                  <a:tcPr anchor="ctr" anchorCtr="1">
                    <a:solidFill>
                      <a:schemeClr val="accent1"/>
                    </a:solidFill>
                  </a:tcPr>
                </a:tc>
                <a:tc>
                  <a:txBody>
                    <a:bodyPr/>
                    <a:lstStyle/>
                    <a:p>
                      <a:r>
                        <a:rPr lang="fr-FR" sz="1400" b="0" i="1" kern="1200" dirty="0">
                          <a:solidFill>
                            <a:schemeClr val="dk1"/>
                          </a:solidFill>
                          <a:effectLst/>
                          <a:latin typeface="+mn-lt"/>
                          <a:ea typeface="+mn-ea"/>
                          <a:cs typeface="+mn-cs"/>
                        </a:rPr>
                        <a:t>Comment sommes-nous perçus par nos actionnaires ?</a:t>
                      </a:r>
                      <a:endParaRPr lang="fr-FR" sz="1400" dirty="0"/>
                    </a:p>
                  </a:txBody>
                  <a:tcPr/>
                </a:tc>
                <a:tc>
                  <a:txBody>
                    <a:bodyPr/>
                    <a:lstStyle/>
                    <a:p>
                      <a:r>
                        <a:rPr lang="fr-FR" sz="1400" b="0" i="1" kern="1200" dirty="0">
                          <a:solidFill>
                            <a:schemeClr val="dk1"/>
                          </a:solidFill>
                          <a:effectLst/>
                          <a:latin typeface="+mn-lt"/>
                          <a:ea typeface="+mn-ea"/>
                          <a:cs typeface="+mn-cs"/>
                        </a:rPr>
                        <a:t>Comment sommes-nous perçus par nos clients ?</a:t>
                      </a:r>
                      <a:endParaRPr lang="fr-FR" sz="1400" dirty="0"/>
                    </a:p>
                  </a:txBody>
                  <a:tcPr/>
                </a:tc>
                <a:tc>
                  <a:txBody>
                    <a:bodyPr/>
                    <a:lstStyle/>
                    <a:p>
                      <a:r>
                        <a:rPr lang="fr-FR" sz="1400" b="0" i="1" kern="1200" dirty="0">
                          <a:solidFill>
                            <a:schemeClr val="dk1"/>
                          </a:solidFill>
                          <a:effectLst/>
                          <a:latin typeface="+mn-lt"/>
                          <a:ea typeface="+mn-ea"/>
                          <a:cs typeface="+mn-cs"/>
                        </a:rPr>
                        <a:t>Quels sont les processus internes dans lesquels nous devons exceller pour réussir ?</a:t>
                      </a:r>
                      <a:endParaRPr lang="fr-FR" sz="1400" dirty="0"/>
                    </a:p>
                  </a:txBody>
                  <a:tcPr/>
                </a:tc>
                <a:tc>
                  <a:txBody>
                    <a:bodyPr/>
                    <a:lstStyle/>
                    <a:p>
                      <a:r>
                        <a:rPr lang="fr-FR" sz="1400" b="0" i="1" kern="1200" dirty="0">
                          <a:solidFill>
                            <a:schemeClr val="dk1"/>
                          </a:solidFill>
                          <a:effectLst/>
                          <a:latin typeface="+mn-lt"/>
                          <a:ea typeface="+mn-ea"/>
                          <a:cs typeface="+mn-cs"/>
                        </a:rPr>
                        <a:t>Comment optimiser notre capacité à changer et à nous améliorer ?</a:t>
                      </a:r>
                      <a:endParaRPr lang="fr-FR" sz="1400" dirty="0"/>
                    </a:p>
                  </a:txBody>
                  <a:tcPr/>
                </a:tc>
                <a:extLst>
                  <a:ext uri="{0D108BD9-81ED-4DB2-BD59-A6C34878D82A}">
                    <a16:rowId xmlns:a16="http://schemas.microsoft.com/office/drawing/2014/main" val="2376815430"/>
                  </a:ext>
                </a:extLst>
              </a:tr>
              <a:tr h="2196943">
                <a:tc>
                  <a:txBody>
                    <a:bodyPr/>
                    <a:lstStyle/>
                    <a:p>
                      <a:r>
                        <a:rPr lang="fr-FR" b="1" dirty="0">
                          <a:solidFill>
                            <a:schemeClr val="bg1"/>
                          </a:solidFill>
                        </a:rPr>
                        <a:t>Indicateurs utilisés</a:t>
                      </a:r>
                    </a:p>
                  </a:txBody>
                  <a:tcPr anchor="ctr" anchorCtr="1">
                    <a:solidFill>
                      <a:schemeClr val="accent1"/>
                    </a:solidFill>
                  </a:tcPr>
                </a:tc>
                <a:tc>
                  <a:txBody>
                    <a:bodyPr/>
                    <a:lstStyle/>
                    <a:p>
                      <a:pPr marL="285750" indent="-285750">
                        <a:buFont typeface="Arial" panose="020B0604020202020204" pitchFamily="34" charset="0"/>
                        <a:buChar char="•"/>
                      </a:pPr>
                      <a:r>
                        <a:rPr lang="fr-FR" sz="1400" dirty="0"/>
                        <a:t>Retour sur capital </a:t>
                      </a:r>
                    </a:p>
                    <a:p>
                      <a:pPr marL="285750" indent="-285750">
                        <a:buFont typeface="Arial" panose="020B0604020202020204" pitchFamily="34" charset="0"/>
                        <a:buChar char="•"/>
                      </a:pPr>
                      <a:r>
                        <a:rPr lang="fr-FR" sz="1400" dirty="0"/>
                        <a:t>Flux monétaires Profitabilité des projets</a:t>
                      </a:r>
                    </a:p>
                    <a:p>
                      <a:pPr marL="285750" indent="-285750">
                        <a:buFont typeface="Arial" panose="020B0604020202020204" pitchFamily="34" charset="0"/>
                        <a:buChar char="•"/>
                      </a:pPr>
                      <a:r>
                        <a:rPr lang="fr-FR" sz="1400" dirty="0"/>
                        <a:t>Valeur du carnet de commandes</a:t>
                      </a:r>
                    </a:p>
                  </a:txBody>
                  <a:tcPr/>
                </a:tc>
                <a:tc>
                  <a:txBody>
                    <a:bodyPr/>
                    <a:lstStyle/>
                    <a:p>
                      <a:pPr marL="285750" indent="-285750">
                        <a:buFont typeface="Arial" panose="020B0604020202020204" pitchFamily="34" charset="0"/>
                        <a:buChar char="•"/>
                      </a:pPr>
                      <a:r>
                        <a:rPr lang="fr-FR" sz="1400" dirty="0"/>
                        <a:t>Index des prix</a:t>
                      </a:r>
                    </a:p>
                    <a:p>
                      <a:pPr marL="285750" indent="-285750">
                        <a:buFont typeface="Arial" panose="020B0604020202020204" pitchFamily="34" charset="0"/>
                        <a:buChar char="•"/>
                      </a:pPr>
                      <a:r>
                        <a:rPr lang="fr-FR" sz="1400" dirty="0"/>
                        <a:t>Satisfaction client</a:t>
                      </a:r>
                    </a:p>
                    <a:p>
                      <a:pPr marL="285750" indent="-285750">
                        <a:buFont typeface="Arial" panose="020B0604020202020204" pitchFamily="34" charset="0"/>
                        <a:buChar char="•"/>
                      </a:pPr>
                      <a:r>
                        <a:rPr lang="fr-FR" sz="1400" dirty="0"/>
                        <a:t>Nombre de plaintes</a:t>
                      </a:r>
                    </a:p>
                  </a:txBody>
                  <a:tcPr/>
                </a:tc>
                <a:tc>
                  <a:txBody>
                    <a:bodyPr/>
                    <a:lstStyle/>
                    <a:p>
                      <a:pPr marL="285750" indent="-285750" algn="l" defTabSz="457200" rtl="0" eaLnBrk="1" latinLnBrk="0" hangingPunct="1">
                        <a:buFont typeface="Arial" panose="020B0604020202020204" pitchFamily="34" charset="0"/>
                        <a:buChar char="•"/>
                      </a:pPr>
                      <a:r>
                        <a:rPr lang="fr-FR" sz="1400" kern="1200" dirty="0">
                          <a:solidFill>
                            <a:schemeClr val="dk1"/>
                          </a:solidFill>
                          <a:latin typeface="+mn-lt"/>
                          <a:ea typeface="+mn-ea"/>
                          <a:cs typeface="+mn-cs"/>
                        </a:rPr>
                        <a:t>Taux de succès des soumissions aux appels d'offres</a:t>
                      </a:r>
                    </a:p>
                    <a:p>
                      <a:pPr marL="285750" indent="-285750" algn="l" defTabSz="457200" rtl="0" eaLnBrk="1" latinLnBrk="0" hangingPunct="1">
                        <a:buFont typeface="Arial" panose="020B0604020202020204" pitchFamily="34" charset="0"/>
                        <a:buChar char="•"/>
                      </a:pPr>
                      <a:r>
                        <a:rPr lang="fr-FR" sz="1400" kern="1200" dirty="0">
                          <a:solidFill>
                            <a:schemeClr val="dk1"/>
                          </a:solidFill>
                          <a:latin typeface="+mn-lt"/>
                          <a:ea typeface="+mn-ea"/>
                          <a:cs typeface="+mn-cs"/>
                        </a:rPr>
                        <a:t>Durée de cycle de projet</a:t>
                      </a:r>
                    </a:p>
                    <a:p>
                      <a:pPr marL="285750" indent="-285750" algn="l" defTabSz="457200" rtl="0" eaLnBrk="1" latinLnBrk="0" hangingPunct="1">
                        <a:buFont typeface="Arial" panose="020B0604020202020204" pitchFamily="34" charset="0"/>
                        <a:buChar char="•"/>
                      </a:pPr>
                      <a:r>
                        <a:rPr lang="fr-FR" sz="1400" kern="1200" dirty="0">
                          <a:solidFill>
                            <a:schemeClr val="dk1"/>
                          </a:solidFill>
                          <a:latin typeface="+mn-lt"/>
                          <a:ea typeface="+mn-ea"/>
                          <a:cs typeface="+mn-cs"/>
                        </a:rPr>
                        <a:t>Santé &amp; Sécurité</a:t>
                      </a:r>
                    </a:p>
                    <a:p>
                      <a:pPr marL="285750" indent="-285750" algn="l" defTabSz="457200" rtl="0" eaLnBrk="1" latinLnBrk="0" hangingPunct="1">
                        <a:buFont typeface="Arial" panose="020B0604020202020204" pitchFamily="34" charset="0"/>
                        <a:buChar char="•"/>
                      </a:pPr>
                      <a:r>
                        <a:rPr lang="fr-FR" sz="1400" kern="1200" dirty="0">
                          <a:solidFill>
                            <a:schemeClr val="dk1"/>
                          </a:solidFill>
                          <a:latin typeface="+mn-lt"/>
                          <a:ea typeface="+mn-ea"/>
                          <a:cs typeface="+mn-cs"/>
                        </a:rPr>
                        <a:t>Taux de rejet</a:t>
                      </a:r>
                    </a:p>
                  </a:txBody>
                  <a:tcPr/>
                </a:tc>
                <a:tc>
                  <a:txBody>
                    <a:bodyPr/>
                    <a:lstStyle/>
                    <a:p>
                      <a:pPr marL="285750" indent="-285750">
                        <a:buFont typeface="Arial" panose="020B0604020202020204" pitchFamily="34" charset="0"/>
                        <a:buChar char="•"/>
                      </a:pPr>
                      <a:r>
                        <a:rPr lang="fr-FR" sz="1400" dirty="0"/>
                        <a:t>Part des revenus provenant de nouveaux produits</a:t>
                      </a:r>
                    </a:p>
                    <a:p>
                      <a:pPr marL="285750" indent="-285750">
                        <a:buFont typeface="Arial" panose="020B0604020202020204" pitchFamily="34" charset="0"/>
                        <a:buChar char="•"/>
                      </a:pPr>
                      <a:r>
                        <a:rPr lang="fr-FR" sz="1400" dirty="0"/>
                        <a:t>Index de performance en amélioration continue</a:t>
                      </a:r>
                    </a:p>
                    <a:p>
                      <a:pPr marL="285750" indent="-285750">
                        <a:buFont typeface="Arial" panose="020B0604020202020204" pitchFamily="34" charset="0"/>
                        <a:buChar char="•"/>
                      </a:pPr>
                      <a:r>
                        <a:rPr lang="fr-FR" sz="1400" dirty="0"/>
                        <a:t>Taux de satisfaction des employés</a:t>
                      </a:r>
                    </a:p>
                  </a:txBody>
                  <a:tcPr/>
                </a:tc>
                <a:extLst>
                  <a:ext uri="{0D108BD9-81ED-4DB2-BD59-A6C34878D82A}">
                    <a16:rowId xmlns:a16="http://schemas.microsoft.com/office/drawing/2014/main" val="2840450613"/>
                  </a:ext>
                </a:extLst>
              </a:tr>
            </a:tbl>
          </a:graphicData>
        </a:graphic>
      </p:graphicFrame>
      <p:pic>
        <p:nvPicPr>
          <p:cNvPr id="8" name="Graphique 7" descr="Création de récits avec un remplissage uni">
            <a:extLst>
              <a:ext uri="{FF2B5EF4-FFF2-40B4-BE49-F238E27FC236}">
                <a16:creationId xmlns:a16="http://schemas.microsoft.com/office/drawing/2014/main" id="{2957B333-C9C5-845E-19DD-18B801BE803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920197">
            <a:off x="690682" y="1619599"/>
            <a:ext cx="570802" cy="570802"/>
          </a:xfrm>
          <a:prstGeom prst="rect">
            <a:avLst/>
          </a:prstGeom>
        </p:spPr>
      </p:pic>
      <p:sp>
        <p:nvSpPr>
          <p:cNvPr id="9" name="ZoneTexte 8">
            <a:extLst>
              <a:ext uri="{FF2B5EF4-FFF2-40B4-BE49-F238E27FC236}">
                <a16:creationId xmlns:a16="http://schemas.microsoft.com/office/drawing/2014/main" id="{FC55C22F-0DDA-FF81-5BE4-2D45CD18C844}"/>
              </a:ext>
            </a:extLst>
          </p:cNvPr>
          <p:cNvSpPr txBox="1"/>
          <p:nvPr/>
        </p:nvSpPr>
        <p:spPr>
          <a:xfrm rot="19924631">
            <a:off x="219842" y="2082514"/>
            <a:ext cx="2284433" cy="584775"/>
          </a:xfrm>
          <a:prstGeom prst="rect">
            <a:avLst/>
          </a:prstGeom>
          <a:noFill/>
        </p:spPr>
        <p:txBody>
          <a:bodyPr wrap="square" rtlCol="0">
            <a:spAutoFit/>
          </a:bodyPr>
          <a:lstStyle/>
          <a:p>
            <a:pPr algn="ctr"/>
            <a:r>
              <a:rPr lang="fr-FR" sz="1600" b="1" dirty="0"/>
              <a:t>S. Kaplan &amp; D. Norton</a:t>
            </a:r>
          </a:p>
          <a:p>
            <a:pPr algn="ctr"/>
            <a:r>
              <a:rPr lang="fr-FR" sz="1600" b="1" dirty="0"/>
              <a:t>1992</a:t>
            </a:r>
          </a:p>
        </p:txBody>
      </p:sp>
    </p:spTree>
    <p:extLst>
      <p:ext uri="{BB962C8B-B14F-4D97-AF65-F5344CB8AC3E}">
        <p14:creationId xmlns:p14="http://schemas.microsoft.com/office/powerpoint/2010/main" val="413198795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86BA410-7EC4-7284-0D16-E122D1F09333}"/>
              </a:ext>
            </a:extLst>
          </p:cNvPr>
          <p:cNvSpPr>
            <a:spLocks noGrp="1"/>
          </p:cNvSpPr>
          <p:nvPr>
            <p:ph type="title"/>
          </p:nvPr>
        </p:nvSpPr>
        <p:spPr>
          <a:xfrm>
            <a:off x="2184400" y="624110"/>
            <a:ext cx="9893299" cy="1280890"/>
          </a:xfrm>
        </p:spPr>
        <p:txBody>
          <a:bodyPr>
            <a:normAutofit/>
          </a:bodyPr>
          <a:lstStyle/>
          <a:p>
            <a:r>
              <a:rPr lang="fr-FR" sz="3200" b="1" dirty="0"/>
              <a:t>12 – Comment mesurer la performance d’une entreprise ?</a:t>
            </a:r>
          </a:p>
        </p:txBody>
      </p:sp>
      <p:sp>
        <p:nvSpPr>
          <p:cNvPr id="5" name="Espace réservé du contenu 2">
            <a:extLst>
              <a:ext uri="{FF2B5EF4-FFF2-40B4-BE49-F238E27FC236}">
                <a16:creationId xmlns:a16="http://schemas.microsoft.com/office/drawing/2014/main" id="{18A3B35D-4024-7889-27D2-5CC674EA1F96}"/>
              </a:ext>
            </a:extLst>
          </p:cNvPr>
          <p:cNvSpPr txBox="1">
            <a:spLocks/>
          </p:cNvSpPr>
          <p:nvPr/>
        </p:nvSpPr>
        <p:spPr>
          <a:xfrm>
            <a:off x="2184400" y="1371808"/>
            <a:ext cx="8915400" cy="4978192"/>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457200" lvl="1" indent="0">
              <a:buFont typeface="Wingdings 3" charset="2"/>
              <a:buNone/>
            </a:pPr>
            <a:endParaRPr lang="fr-FR" sz="1800" dirty="0">
              <a:solidFill>
                <a:schemeClr val="tx1"/>
              </a:solidFill>
              <a:latin typeface="+mj-lt"/>
            </a:endParaRPr>
          </a:p>
          <a:p>
            <a:pPr marL="57150" indent="0">
              <a:buFont typeface="Wingdings 3" charset="2"/>
              <a:buNone/>
            </a:pPr>
            <a:r>
              <a:rPr lang="fr-FR" sz="2000" b="1" dirty="0">
                <a:solidFill>
                  <a:schemeClr val="accent1"/>
                </a:solidFill>
                <a:latin typeface="+mj-lt"/>
              </a:rPr>
              <a:t>Evaluation de la performance - Le tableau de bord prospectif (TBP) </a:t>
            </a:r>
          </a:p>
          <a:p>
            <a:pPr marL="57150" indent="0">
              <a:buFont typeface="Wingdings 3" charset="2"/>
              <a:buNone/>
            </a:pPr>
            <a:r>
              <a:rPr lang="fr-FR" sz="1600" dirty="0">
                <a:solidFill>
                  <a:schemeClr val="tx1"/>
                </a:solidFill>
                <a:latin typeface="+mj-lt"/>
              </a:rPr>
              <a:t>Donner aux managers toutes les informations nécessaires pour prendre des décisions stratégiques pertinentes et performantes. TBP = analyser l’entreprise en 4 axes</a:t>
            </a:r>
          </a:p>
        </p:txBody>
      </p:sp>
      <p:graphicFrame>
        <p:nvGraphicFramePr>
          <p:cNvPr id="7" name="Tableau 6">
            <a:extLst>
              <a:ext uri="{FF2B5EF4-FFF2-40B4-BE49-F238E27FC236}">
                <a16:creationId xmlns:a16="http://schemas.microsoft.com/office/drawing/2014/main" id="{CA6B2F20-6CC9-BB90-21AF-925814BEED4D}"/>
              </a:ext>
            </a:extLst>
          </p:cNvPr>
          <p:cNvGraphicFramePr>
            <a:graphicFrameLocks noGrp="1"/>
          </p:cNvGraphicFramePr>
          <p:nvPr>
            <p:extLst>
              <p:ext uri="{D42A27DB-BD31-4B8C-83A1-F6EECF244321}">
                <p14:modId xmlns:p14="http://schemas.microsoft.com/office/powerpoint/2010/main" val="1016142582"/>
              </p:ext>
            </p:extLst>
          </p:nvPr>
        </p:nvGraphicFramePr>
        <p:xfrm>
          <a:off x="876299" y="3083560"/>
          <a:ext cx="11099800" cy="3510343"/>
        </p:xfrm>
        <a:graphic>
          <a:graphicData uri="http://schemas.openxmlformats.org/drawingml/2006/table">
            <a:tbl>
              <a:tblPr firstRow="1" bandRow="1">
                <a:tableStyleId>{5C22544A-7EE6-4342-B048-85BDC9FD1C3A}</a:tableStyleId>
              </a:tblPr>
              <a:tblGrid>
                <a:gridCol w="2219960">
                  <a:extLst>
                    <a:ext uri="{9D8B030D-6E8A-4147-A177-3AD203B41FA5}">
                      <a16:colId xmlns:a16="http://schemas.microsoft.com/office/drawing/2014/main" val="2511169242"/>
                    </a:ext>
                  </a:extLst>
                </a:gridCol>
                <a:gridCol w="2219960">
                  <a:extLst>
                    <a:ext uri="{9D8B030D-6E8A-4147-A177-3AD203B41FA5}">
                      <a16:colId xmlns:a16="http://schemas.microsoft.com/office/drawing/2014/main" val="1386234449"/>
                    </a:ext>
                  </a:extLst>
                </a:gridCol>
                <a:gridCol w="2219960">
                  <a:extLst>
                    <a:ext uri="{9D8B030D-6E8A-4147-A177-3AD203B41FA5}">
                      <a16:colId xmlns:a16="http://schemas.microsoft.com/office/drawing/2014/main" val="3923546348"/>
                    </a:ext>
                  </a:extLst>
                </a:gridCol>
                <a:gridCol w="2236384">
                  <a:extLst>
                    <a:ext uri="{9D8B030D-6E8A-4147-A177-3AD203B41FA5}">
                      <a16:colId xmlns:a16="http://schemas.microsoft.com/office/drawing/2014/main" val="3907540622"/>
                    </a:ext>
                  </a:extLst>
                </a:gridCol>
                <a:gridCol w="2203536">
                  <a:extLst>
                    <a:ext uri="{9D8B030D-6E8A-4147-A177-3AD203B41FA5}">
                      <a16:colId xmlns:a16="http://schemas.microsoft.com/office/drawing/2014/main" val="751817510"/>
                    </a:ext>
                  </a:extLst>
                </a:gridCol>
              </a:tblGrid>
              <a:tr h="368520">
                <a:tc>
                  <a:txBody>
                    <a:bodyPr/>
                    <a:lstStyle/>
                    <a:p>
                      <a:pPr algn="ctr"/>
                      <a:endParaRPr lang="fr-FR" b="1" u="none" dirty="0">
                        <a:solidFill>
                          <a:schemeClr val="bg1"/>
                        </a:solidFill>
                      </a:endParaRPr>
                    </a:p>
                  </a:txBody>
                  <a:tcPr anchor="ctr" anchorCtr="1">
                    <a:solidFill>
                      <a:schemeClr val="bg1">
                        <a:lumMod val="95000"/>
                      </a:schemeClr>
                    </a:solidFill>
                  </a:tcPr>
                </a:tc>
                <a:tc>
                  <a:txBody>
                    <a:bodyPr/>
                    <a:lstStyle/>
                    <a:p>
                      <a:pPr algn="ctr"/>
                      <a:r>
                        <a:rPr lang="fr-FR" sz="1800" b="1" i="0" u="none" strike="noStrike" kern="1200" dirty="0">
                          <a:solidFill>
                            <a:schemeClr val="bg1"/>
                          </a:solidFill>
                          <a:effectLst/>
                          <a:latin typeface="+mn-lt"/>
                          <a:ea typeface="+mn-ea"/>
                          <a:cs typeface="+mn-cs"/>
                        </a:rPr>
                        <a:t>Finance</a:t>
                      </a:r>
                      <a:r>
                        <a:rPr lang="fr-FR" sz="1800" b="0" i="0" u="none" kern="1200" dirty="0">
                          <a:solidFill>
                            <a:schemeClr val="bg1"/>
                          </a:solidFill>
                          <a:effectLst/>
                          <a:latin typeface="+mn-lt"/>
                          <a:ea typeface="+mn-ea"/>
                          <a:cs typeface="+mn-cs"/>
                        </a:rPr>
                        <a:t> </a:t>
                      </a:r>
                      <a:endParaRPr lang="fr-FR" u="none" dirty="0">
                        <a:solidFill>
                          <a:schemeClr val="bg1"/>
                        </a:solidFill>
                      </a:endParaRPr>
                    </a:p>
                  </a:txBody>
                  <a:tcPr/>
                </a:tc>
                <a:tc>
                  <a:txBody>
                    <a:bodyPr/>
                    <a:lstStyle/>
                    <a:p>
                      <a:pPr algn="ctr"/>
                      <a:r>
                        <a:rPr lang="fr-FR" sz="1800" b="1" i="0" u="none" strike="noStrike" kern="1200" dirty="0">
                          <a:solidFill>
                            <a:schemeClr val="bg1"/>
                          </a:solidFill>
                          <a:effectLst/>
                          <a:latin typeface="+mn-lt"/>
                          <a:ea typeface="+mn-ea"/>
                          <a:cs typeface="+mn-cs"/>
                        </a:rPr>
                        <a:t>Client</a:t>
                      </a:r>
                      <a:r>
                        <a:rPr lang="fr-FR" sz="1800" b="0" i="0" u="none" kern="1200" dirty="0">
                          <a:solidFill>
                            <a:schemeClr val="bg1"/>
                          </a:solidFill>
                          <a:effectLst/>
                          <a:latin typeface="+mn-lt"/>
                          <a:ea typeface="+mn-ea"/>
                          <a:cs typeface="+mn-cs"/>
                        </a:rPr>
                        <a:t> </a:t>
                      </a:r>
                      <a:endParaRPr lang="fr-FR" u="none" dirty="0">
                        <a:solidFill>
                          <a:schemeClr val="bg1"/>
                        </a:solidFill>
                      </a:endParaRPr>
                    </a:p>
                  </a:txBody>
                  <a:tcPr/>
                </a:tc>
                <a:tc>
                  <a:txBody>
                    <a:bodyPr/>
                    <a:lstStyle/>
                    <a:p>
                      <a:pPr algn="ctr"/>
                      <a:r>
                        <a:rPr lang="fr-FR" sz="1800" b="1" i="0" u="none" kern="1200" dirty="0">
                          <a:solidFill>
                            <a:schemeClr val="bg1"/>
                          </a:solidFill>
                          <a:effectLst/>
                          <a:latin typeface="+mn-lt"/>
                          <a:ea typeface="+mn-ea"/>
                          <a:cs typeface="+mn-cs"/>
                        </a:rPr>
                        <a:t>Processus</a:t>
                      </a:r>
                      <a:endParaRPr lang="fr-FR" u="none" dirty="0">
                        <a:solidFill>
                          <a:schemeClr val="bg1"/>
                        </a:solidFill>
                      </a:endParaRPr>
                    </a:p>
                  </a:txBody>
                  <a:tcPr/>
                </a:tc>
                <a:tc>
                  <a:txBody>
                    <a:bodyPr/>
                    <a:lstStyle/>
                    <a:p>
                      <a:pPr algn="ctr"/>
                      <a:r>
                        <a:rPr lang="fr-FR" sz="1800" b="1" i="0" u="none" kern="1200" dirty="0">
                          <a:solidFill>
                            <a:schemeClr val="bg1"/>
                          </a:solidFill>
                          <a:effectLst/>
                          <a:latin typeface="+mn-lt"/>
                          <a:ea typeface="+mn-ea"/>
                          <a:cs typeface="+mn-cs"/>
                        </a:rPr>
                        <a:t>Apprentissage</a:t>
                      </a:r>
                      <a:endParaRPr lang="fr-FR" u="none" dirty="0">
                        <a:solidFill>
                          <a:schemeClr val="bg1"/>
                        </a:solidFill>
                      </a:endParaRPr>
                    </a:p>
                  </a:txBody>
                  <a:tcPr/>
                </a:tc>
                <a:extLst>
                  <a:ext uri="{0D108BD9-81ED-4DB2-BD59-A6C34878D82A}">
                    <a16:rowId xmlns:a16="http://schemas.microsoft.com/office/drawing/2014/main" val="2180799624"/>
                  </a:ext>
                </a:extLst>
              </a:tr>
              <a:tr h="878777">
                <a:tc>
                  <a:txBody>
                    <a:bodyPr/>
                    <a:lstStyle/>
                    <a:p>
                      <a:r>
                        <a:rPr lang="fr-FR" sz="1800" b="1" u="none" kern="1200" dirty="0">
                          <a:solidFill>
                            <a:schemeClr val="bg1"/>
                          </a:solidFill>
                          <a:latin typeface="+mn-lt"/>
                          <a:ea typeface="+mn-ea"/>
                          <a:cs typeface="+mn-cs"/>
                        </a:rPr>
                        <a:t>Question</a:t>
                      </a:r>
                    </a:p>
                  </a:txBody>
                  <a:tcPr anchor="ctr" anchorCtr="1">
                    <a:solidFill>
                      <a:schemeClr val="accent1"/>
                    </a:solidFill>
                  </a:tcPr>
                </a:tc>
                <a:tc>
                  <a:txBody>
                    <a:bodyPr/>
                    <a:lstStyle/>
                    <a:p>
                      <a:r>
                        <a:rPr lang="fr-FR" sz="1400" b="0" i="1" kern="1200" dirty="0">
                          <a:solidFill>
                            <a:schemeClr val="dk1"/>
                          </a:solidFill>
                          <a:effectLst/>
                          <a:latin typeface="+mn-lt"/>
                          <a:ea typeface="+mn-ea"/>
                          <a:cs typeface="+mn-cs"/>
                        </a:rPr>
                        <a:t>Comment sommes-nous perçus par nos actionnaires ?</a:t>
                      </a:r>
                      <a:endParaRPr lang="fr-FR" sz="1400" dirty="0"/>
                    </a:p>
                  </a:txBody>
                  <a:tcPr/>
                </a:tc>
                <a:tc>
                  <a:txBody>
                    <a:bodyPr/>
                    <a:lstStyle/>
                    <a:p>
                      <a:r>
                        <a:rPr lang="fr-FR" sz="1400" b="0" i="1" kern="1200" dirty="0">
                          <a:solidFill>
                            <a:schemeClr val="dk1"/>
                          </a:solidFill>
                          <a:effectLst/>
                          <a:latin typeface="+mn-lt"/>
                          <a:ea typeface="+mn-ea"/>
                          <a:cs typeface="+mn-cs"/>
                        </a:rPr>
                        <a:t>Comment sommes-nous perçus par nos clients ?</a:t>
                      </a:r>
                      <a:endParaRPr lang="fr-FR" sz="1400" dirty="0"/>
                    </a:p>
                  </a:txBody>
                  <a:tcPr/>
                </a:tc>
                <a:tc>
                  <a:txBody>
                    <a:bodyPr/>
                    <a:lstStyle/>
                    <a:p>
                      <a:r>
                        <a:rPr lang="fr-FR" sz="1400" b="0" i="1" kern="1200" dirty="0">
                          <a:solidFill>
                            <a:schemeClr val="dk1"/>
                          </a:solidFill>
                          <a:effectLst/>
                          <a:latin typeface="+mn-lt"/>
                          <a:ea typeface="+mn-ea"/>
                          <a:cs typeface="+mn-cs"/>
                        </a:rPr>
                        <a:t>Quels sont les processus internes dans lesquels nous devons exceller pour réussir ?</a:t>
                      </a:r>
                      <a:endParaRPr lang="fr-FR" sz="1400" dirty="0"/>
                    </a:p>
                  </a:txBody>
                  <a:tcPr/>
                </a:tc>
                <a:tc>
                  <a:txBody>
                    <a:bodyPr/>
                    <a:lstStyle/>
                    <a:p>
                      <a:r>
                        <a:rPr lang="fr-FR" sz="1400" b="0" i="1" kern="1200" dirty="0">
                          <a:solidFill>
                            <a:schemeClr val="dk1"/>
                          </a:solidFill>
                          <a:effectLst/>
                          <a:latin typeface="+mn-lt"/>
                          <a:ea typeface="+mn-ea"/>
                          <a:cs typeface="+mn-cs"/>
                        </a:rPr>
                        <a:t>Comment optimiser notre capacité à changer et à nous améliorer ?</a:t>
                      </a:r>
                      <a:endParaRPr lang="fr-FR" sz="1400" dirty="0"/>
                    </a:p>
                  </a:txBody>
                  <a:tcPr/>
                </a:tc>
                <a:extLst>
                  <a:ext uri="{0D108BD9-81ED-4DB2-BD59-A6C34878D82A}">
                    <a16:rowId xmlns:a16="http://schemas.microsoft.com/office/drawing/2014/main" val="2376815430"/>
                  </a:ext>
                </a:extLst>
              </a:tr>
              <a:tr h="2196943">
                <a:tc>
                  <a:txBody>
                    <a:bodyPr/>
                    <a:lstStyle/>
                    <a:p>
                      <a:r>
                        <a:rPr lang="fr-FR" b="1" dirty="0">
                          <a:solidFill>
                            <a:schemeClr val="bg1"/>
                          </a:solidFill>
                        </a:rPr>
                        <a:t>Indicateurs utilisés</a:t>
                      </a:r>
                    </a:p>
                  </a:txBody>
                  <a:tcPr anchor="ctr" anchorCtr="1">
                    <a:solidFill>
                      <a:schemeClr val="accent1"/>
                    </a:solidFill>
                  </a:tcPr>
                </a:tc>
                <a:tc>
                  <a:txBody>
                    <a:bodyPr/>
                    <a:lstStyle/>
                    <a:p>
                      <a:pPr marL="285750" indent="-285750">
                        <a:buFont typeface="Arial" panose="020B0604020202020204" pitchFamily="34" charset="0"/>
                        <a:buChar char="•"/>
                      </a:pPr>
                      <a:r>
                        <a:rPr lang="fr-FR" sz="1400" dirty="0"/>
                        <a:t>Retour sur capital </a:t>
                      </a:r>
                    </a:p>
                    <a:p>
                      <a:pPr marL="285750" indent="-285750">
                        <a:buFont typeface="Arial" panose="020B0604020202020204" pitchFamily="34" charset="0"/>
                        <a:buChar char="•"/>
                      </a:pPr>
                      <a:r>
                        <a:rPr lang="fr-FR" sz="1400" dirty="0"/>
                        <a:t>Flux monétaires</a:t>
                      </a:r>
                    </a:p>
                    <a:p>
                      <a:pPr marL="285750" indent="-285750">
                        <a:buFont typeface="Arial" panose="020B0604020202020204" pitchFamily="34" charset="0"/>
                        <a:buChar char="•"/>
                      </a:pPr>
                      <a:r>
                        <a:rPr lang="fr-FR" sz="1400" dirty="0"/>
                        <a:t>Taux de marge</a:t>
                      </a:r>
                    </a:p>
                    <a:p>
                      <a:pPr marL="285750" indent="-285750">
                        <a:buFont typeface="Arial" panose="020B0604020202020204" pitchFamily="34" charset="0"/>
                        <a:buChar char="•"/>
                      </a:pPr>
                      <a:r>
                        <a:rPr lang="fr-FR" sz="1400" dirty="0"/>
                        <a:t>Valeur du carnet de commandes</a:t>
                      </a:r>
                    </a:p>
                    <a:p>
                      <a:pPr marL="285750" indent="-285750">
                        <a:buFont typeface="Arial" panose="020B0604020202020204" pitchFamily="34" charset="0"/>
                        <a:buChar char="•"/>
                      </a:pPr>
                      <a:r>
                        <a:rPr lang="fr-FR" sz="1400" dirty="0"/>
                        <a:t>CA</a:t>
                      </a:r>
                    </a:p>
                  </a:txBody>
                  <a:tcPr/>
                </a:tc>
                <a:tc>
                  <a:txBody>
                    <a:bodyPr/>
                    <a:lstStyle/>
                    <a:p>
                      <a:pPr marL="285750" indent="-285750">
                        <a:buFont typeface="Arial" panose="020B0604020202020204" pitchFamily="34" charset="0"/>
                        <a:buChar char="•"/>
                      </a:pPr>
                      <a:r>
                        <a:rPr lang="fr-FR" sz="1400" dirty="0"/>
                        <a:t>Index des prix</a:t>
                      </a:r>
                    </a:p>
                    <a:p>
                      <a:pPr marL="285750" indent="-285750">
                        <a:buFont typeface="Arial" panose="020B0604020202020204" pitchFamily="34" charset="0"/>
                        <a:buChar char="•"/>
                      </a:pPr>
                      <a:r>
                        <a:rPr lang="fr-FR" sz="1400" dirty="0"/>
                        <a:t>Nombre de </a:t>
                      </a:r>
                      <a:r>
                        <a:rPr lang="fr-FR" sz="1400"/>
                        <a:t>nouveaux clients</a:t>
                      </a:r>
                      <a:endParaRPr lang="fr-FR" sz="1400" dirty="0"/>
                    </a:p>
                    <a:p>
                      <a:pPr marL="285750" indent="-285750">
                        <a:buFont typeface="Arial" panose="020B0604020202020204" pitchFamily="34" charset="0"/>
                        <a:buChar char="•"/>
                      </a:pPr>
                      <a:r>
                        <a:rPr lang="fr-FR" sz="1400" dirty="0"/>
                        <a:t>Satisfaction client</a:t>
                      </a:r>
                    </a:p>
                    <a:p>
                      <a:pPr marL="285750" indent="-285750">
                        <a:buFont typeface="Arial" panose="020B0604020202020204" pitchFamily="34" charset="0"/>
                        <a:buChar char="•"/>
                      </a:pPr>
                      <a:r>
                        <a:rPr lang="fr-FR" sz="1400" dirty="0"/>
                        <a:t>Nombre de plaintes</a:t>
                      </a:r>
                    </a:p>
                  </a:txBody>
                  <a:tcPr/>
                </a:tc>
                <a:tc>
                  <a:txBody>
                    <a:bodyPr/>
                    <a:lstStyle/>
                    <a:p>
                      <a:pPr marL="285750" indent="-285750" algn="l" defTabSz="457200" rtl="0" eaLnBrk="1" latinLnBrk="0" hangingPunct="1">
                        <a:buFont typeface="Arial" panose="020B0604020202020204" pitchFamily="34" charset="0"/>
                        <a:buChar char="•"/>
                      </a:pPr>
                      <a:r>
                        <a:rPr lang="fr-FR" sz="1400" kern="1200" dirty="0">
                          <a:solidFill>
                            <a:schemeClr val="dk1"/>
                          </a:solidFill>
                          <a:latin typeface="+mn-lt"/>
                          <a:ea typeface="+mn-ea"/>
                          <a:cs typeface="+mn-cs"/>
                        </a:rPr>
                        <a:t>Taux de succès des soumissions aux appels d'offres</a:t>
                      </a:r>
                    </a:p>
                    <a:p>
                      <a:pPr marL="285750" indent="-285750" algn="l" defTabSz="457200" rtl="0" eaLnBrk="1" latinLnBrk="0" hangingPunct="1">
                        <a:buFont typeface="Arial" panose="020B0604020202020204" pitchFamily="34" charset="0"/>
                        <a:buChar char="•"/>
                      </a:pPr>
                      <a:r>
                        <a:rPr lang="fr-FR" sz="1400" kern="1200" dirty="0">
                          <a:solidFill>
                            <a:schemeClr val="dk1"/>
                          </a:solidFill>
                          <a:latin typeface="+mn-lt"/>
                          <a:ea typeface="+mn-ea"/>
                          <a:cs typeface="+mn-cs"/>
                        </a:rPr>
                        <a:t>Durée de cycle de projet</a:t>
                      </a:r>
                    </a:p>
                    <a:p>
                      <a:pPr marL="285750" indent="-285750" algn="l" defTabSz="457200" rtl="0" eaLnBrk="1" latinLnBrk="0" hangingPunct="1">
                        <a:buFont typeface="Arial" panose="020B0604020202020204" pitchFamily="34" charset="0"/>
                        <a:buChar char="•"/>
                      </a:pPr>
                      <a:r>
                        <a:rPr lang="fr-FR" sz="1400" kern="1200" dirty="0">
                          <a:solidFill>
                            <a:schemeClr val="dk1"/>
                          </a:solidFill>
                          <a:latin typeface="+mn-lt"/>
                          <a:ea typeface="+mn-ea"/>
                          <a:cs typeface="+mn-cs"/>
                        </a:rPr>
                        <a:t>Santé &amp; Sécurité</a:t>
                      </a:r>
                    </a:p>
                    <a:p>
                      <a:pPr marL="285750" indent="-285750" algn="l" defTabSz="457200" rtl="0" eaLnBrk="1" latinLnBrk="0" hangingPunct="1">
                        <a:buFont typeface="Arial" panose="020B0604020202020204" pitchFamily="34" charset="0"/>
                        <a:buChar char="•"/>
                      </a:pPr>
                      <a:r>
                        <a:rPr lang="fr-FR" sz="1400" kern="1200" dirty="0">
                          <a:solidFill>
                            <a:schemeClr val="dk1"/>
                          </a:solidFill>
                          <a:latin typeface="+mn-lt"/>
                          <a:ea typeface="+mn-ea"/>
                          <a:cs typeface="+mn-cs"/>
                        </a:rPr>
                        <a:t>Taux de rejet</a:t>
                      </a:r>
                    </a:p>
                  </a:txBody>
                  <a:tcPr/>
                </a:tc>
                <a:tc>
                  <a:txBody>
                    <a:bodyPr/>
                    <a:lstStyle/>
                    <a:p>
                      <a:pPr marL="285750" indent="-285750">
                        <a:buFont typeface="Arial" panose="020B0604020202020204" pitchFamily="34" charset="0"/>
                        <a:buChar char="•"/>
                      </a:pPr>
                      <a:r>
                        <a:rPr lang="fr-FR" sz="1400" dirty="0"/>
                        <a:t>Taux d’absentéisme</a:t>
                      </a:r>
                    </a:p>
                    <a:p>
                      <a:pPr marL="285750" indent="-285750">
                        <a:buFont typeface="Arial" panose="020B0604020202020204" pitchFamily="34" charset="0"/>
                        <a:buChar char="•"/>
                      </a:pPr>
                      <a:r>
                        <a:rPr lang="fr-FR" sz="1400" dirty="0"/>
                        <a:t>Turnover des salariés</a:t>
                      </a:r>
                    </a:p>
                    <a:p>
                      <a:pPr marL="285750" indent="-285750">
                        <a:buFont typeface="Arial" panose="020B0604020202020204" pitchFamily="34" charset="0"/>
                        <a:buChar char="•"/>
                      </a:pPr>
                      <a:endParaRPr lang="fr-FR" sz="1400" dirty="0"/>
                    </a:p>
                  </a:txBody>
                  <a:tcPr/>
                </a:tc>
                <a:extLst>
                  <a:ext uri="{0D108BD9-81ED-4DB2-BD59-A6C34878D82A}">
                    <a16:rowId xmlns:a16="http://schemas.microsoft.com/office/drawing/2014/main" val="2840450613"/>
                  </a:ext>
                </a:extLst>
              </a:tr>
            </a:tbl>
          </a:graphicData>
        </a:graphic>
      </p:graphicFrame>
    </p:spTree>
    <p:extLst>
      <p:ext uri="{BB962C8B-B14F-4D97-AF65-F5344CB8AC3E}">
        <p14:creationId xmlns:p14="http://schemas.microsoft.com/office/powerpoint/2010/main" val="617219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C9EABE-DA1D-E1F1-A6C1-7C1E66C83C55}"/>
              </a:ext>
            </a:extLst>
          </p:cNvPr>
          <p:cNvSpPr>
            <a:spLocks noGrp="1"/>
          </p:cNvSpPr>
          <p:nvPr>
            <p:ph type="title"/>
          </p:nvPr>
        </p:nvSpPr>
        <p:spPr/>
        <p:txBody>
          <a:bodyPr/>
          <a:lstStyle/>
          <a:p>
            <a:r>
              <a:rPr lang="fr-FR" b="1" dirty="0"/>
              <a:t>1- Les principaux agents économiques</a:t>
            </a:r>
            <a:br>
              <a:rPr lang="fr-FR" b="1" dirty="0"/>
            </a:br>
            <a:endParaRPr lang="fr-FR" dirty="0"/>
          </a:p>
        </p:txBody>
      </p:sp>
      <p:sp>
        <p:nvSpPr>
          <p:cNvPr id="3" name="Espace réservé du contenu 2">
            <a:extLst>
              <a:ext uri="{FF2B5EF4-FFF2-40B4-BE49-F238E27FC236}">
                <a16:creationId xmlns:a16="http://schemas.microsoft.com/office/drawing/2014/main" id="{962FA46E-3A67-5670-C715-D09300A8E47B}"/>
              </a:ext>
            </a:extLst>
          </p:cNvPr>
          <p:cNvSpPr>
            <a:spLocks noGrp="1"/>
          </p:cNvSpPr>
          <p:nvPr>
            <p:ph sz="half" idx="1"/>
          </p:nvPr>
        </p:nvSpPr>
        <p:spPr>
          <a:xfrm>
            <a:off x="2592925" y="1540188"/>
            <a:ext cx="8911686" cy="5089211"/>
          </a:xfrm>
        </p:spPr>
        <p:txBody>
          <a:bodyPr>
            <a:normAutofit fontScale="47500" lnSpcReduction="20000"/>
          </a:bodyPr>
          <a:lstStyle/>
          <a:p>
            <a:pPr marL="0" indent="0">
              <a:buNone/>
            </a:pPr>
            <a:r>
              <a:rPr lang="fr-FR" sz="4200" b="1" dirty="0"/>
              <a:t>3- Les Banques et assurances</a:t>
            </a:r>
          </a:p>
          <a:p>
            <a:endParaRPr lang="fr-FR" sz="2900" dirty="0"/>
          </a:p>
          <a:p>
            <a:r>
              <a:rPr lang="fr-FR" sz="3800" dirty="0"/>
              <a:t>Ce sont des entreprises </a:t>
            </a:r>
          </a:p>
          <a:p>
            <a:r>
              <a:rPr lang="fr-FR" sz="3800" dirty="0"/>
              <a:t>Rôle :</a:t>
            </a:r>
          </a:p>
          <a:p>
            <a:pPr lvl="1"/>
            <a:r>
              <a:rPr lang="fr-FR" sz="3300" dirty="0"/>
              <a:t>Collecter l’épargne des agents (Compte dépôt, livrets)</a:t>
            </a:r>
          </a:p>
          <a:p>
            <a:pPr lvl="1"/>
            <a:r>
              <a:rPr lang="fr-FR" sz="3300" dirty="0"/>
              <a:t>Financer l’économie via le crédit  (investissements) pour d’autres agents</a:t>
            </a:r>
          </a:p>
          <a:p>
            <a:pPr lvl="1"/>
            <a:r>
              <a:rPr lang="fr-FR" sz="3300" dirty="0"/>
              <a:t>En résumé : collecter l'épargne pour la redistribuer sous forme de crédit</a:t>
            </a:r>
          </a:p>
          <a:p>
            <a:pPr lvl="1"/>
            <a:endParaRPr lang="fr-FR" sz="3300" dirty="0"/>
          </a:p>
          <a:p>
            <a:r>
              <a:rPr lang="fr-FR" sz="3800" dirty="0"/>
              <a:t>Essor du marché financier, de capitaux :</a:t>
            </a:r>
          </a:p>
          <a:p>
            <a:pPr lvl="1"/>
            <a:r>
              <a:rPr lang="fr-FR" sz="3300" dirty="0"/>
              <a:t>Le marché des actions ou obligations permet aux agents qui souhaitent épargner et à ceux qui ont besoin de se faire financer de se rencontrer directement,</a:t>
            </a:r>
          </a:p>
          <a:p>
            <a:pPr lvl="1"/>
            <a:r>
              <a:rPr lang="fr-FR" sz="3300" dirty="0"/>
              <a:t>L’agent économique qui a besoin de financement va vendre/émettre des titres</a:t>
            </a:r>
          </a:p>
          <a:p>
            <a:pPr lvl="1"/>
            <a:r>
              <a:rPr lang="fr-FR" sz="3300" dirty="0"/>
              <a:t>L’agent économique qui veut épargner va acheter des titres sur le marché</a:t>
            </a:r>
          </a:p>
          <a:p>
            <a:pPr marL="457200" lvl="1" indent="0">
              <a:buNone/>
            </a:pPr>
            <a:endParaRPr lang="fr-FR" dirty="0"/>
          </a:p>
        </p:txBody>
      </p:sp>
    </p:spTree>
    <p:extLst>
      <p:ext uri="{BB962C8B-B14F-4D97-AF65-F5344CB8AC3E}">
        <p14:creationId xmlns:p14="http://schemas.microsoft.com/office/powerpoint/2010/main" val="4054353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Brin">
  <a:themeElements>
    <a:clrScheme name="Brin">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Brin">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rin">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5069</TotalTime>
  <Words>6082</Words>
  <Application>Microsoft Office PowerPoint</Application>
  <PresentationFormat>Grand écran</PresentationFormat>
  <Paragraphs>846</Paragraphs>
  <Slides>81</Slides>
  <Notes>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81</vt:i4>
      </vt:variant>
    </vt:vector>
  </HeadingPairs>
  <TitlesOfParts>
    <vt:vector size="89" baseType="lpstr">
      <vt:lpstr>Arial</vt:lpstr>
      <vt:lpstr>Calibri</vt:lpstr>
      <vt:lpstr>Century Gothic</vt:lpstr>
      <vt:lpstr>Google Sans</vt:lpstr>
      <vt:lpstr>Symbol</vt:lpstr>
      <vt:lpstr>Wingdings</vt:lpstr>
      <vt:lpstr>Wingdings 3</vt:lpstr>
      <vt:lpstr>Brin</vt:lpstr>
      <vt:lpstr>Culture économique, juridique et managériale</vt:lpstr>
      <vt:lpstr>Présentation PowerPoint</vt:lpstr>
      <vt:lpstr>NOS OBJECTIFS</vt:lpstr>
      <vt:lpstr>NOS OBJECTIFS concrets !</vt:lpstr>
      <vt:lpstr>SOMMAIRE</vt:lpstr>
      <vt:lpstr>Thème 1 : L’intégration de l’entreprise dans son environnement </vt:lpstr>
      <vt:lpstr>1- Les principaux agents économiques </vt:lpstr>
      <vt:lpstr>1- Les principaux agents économiques </vt:lpstr>
      <vt:lpstr>1- Les principaux agents économiques </vt:lpstr>
      <vt:lpstr>1- Les principaux agents économiques </vt:lpstr>
      <vt:lpstr>1- Les principaux agents économiques </vt:lpstr>
      <vt:lpstr>1- Les principaux agents économiques </vt:lpstr>
      <vt:lpstr>1- Les principaux agents économiques </vt:lpstr>
      <vt:lpstr>1- Les principaux agents économiques </vt:lpstr>
      <vt:lpstr>1- Les principaux agents économiques </vt:lpstr>
      <vt:lpstr>1- Les principaux agents économiques </vt:lpstr>
      <vt:lpstr>Thème 1 : L’intégration de l’entreprise dans son environnement </vt:lpstr>
      <vt:lpstr>2- Fonctionnement et rôle du marché </vt:lpstr>
      <vt:lpstr>2- Fonctionnement et rôle du marché </vt:lpstr>
      <vt:lpstr>2- Fonctionnement et rôle du marché </vt:lpstr>
      <vt:lpstr>2- Fonctionnement et rôle du marché </vt:lpstr>
      <vt:lpstr>2- Fonctionnement et rôle du marché </vt:lpstr>
      <vt:lpstr>2- Fonctionnement et rôle du marché </vt:lpstr>
      <vt:lpstr>Thème 1 : L’intégration de l’entreprise dans son environnement </vt:lpstr>
      <vt:lpstr>3- Concurrence</vt:lpstr>
      <vt:lpstr>3- Concurrence</vt:lpstr>
      <vt:lpstr>3- Concurrence</vt:lpstr>
      <vt:lpstr>3- Concurrence</vt:lpstr>
      <vt:lpstr>Thème 1 : L’intégration de l’entreprise dans son environnement </vt:lpstr>
      <vt:lpstr>4.1 - Coopération entre entreprises</vt:lpstr>
      <vt:lpstr>4.1- Coopération entre entreprises</vt:lpstr>
      <vt:lpstr>4.2 - Barrières à l'entrée</vt:lpstr>
      <vt:lpstr>Thème 1 : L’intégration de l’entreprise dans son environnement </vt:lpstr>
      <vt:lpstr>5 - Asymétrie de l’information</vt:lpstr>
      <vt:lpstr>5 - Asymétrie de l’information</vt:lpstr>
      <vt:lpstr>5 - Asymétrie de l’information</vt:lpstr>
      <vt:lpstr>Thème 1 : L’intégration de l’entreprise dans son environnement </vt:lpstr>
      <vt:lpstr>6.1 – Définition</vt:lpstr>
      <vt:lpstr>6.2 – Externalités positives</vt:lpstr>
      <vt:lpstr>6.3 – Externalités négatives</vt:lpstr>
      <vt:lpstr>6.3 – Externalités négatives</vt:lpstr>
      <vt:lpstr>Thème 1 : L’intégration de l’entreprise dans son environnement </vt:lpstr>
      <vt:lpstr>7 – Rôle des banques et du marché financier</vt:lpstr>
      <vt:lpstr>7 – Rôle des banques et du marché financier</vt:lpstr>
      <vt:lpstr>7 – Rôle des banques et du marché financier</vt:lpstr>
      <vt:lpstr>Thème 1 : L’intégration de l’entreprise dans son environnement </vt:lpstr>
      <vt:lpstr>8 – Le contrat comment ça marche ?</vt:lpstr>
      <vt:lpstr>8 – Le contrat comment ça marche ?</vt:lpstr>
      <vt:lpstr>8 – Le contrat comment ça marche ?</vt:lpstr>
      <vt:lpstr>8 – Le contrat comment ça marche ?</vt:lpstr>
      <vt:lpstr>8 – Le contrat comment ça marche ?</vt:lpstr>
      <vt:lpstr>Thème 1 : L’intégration de l’entreprise dans son environnement </vt:lpstr>
      <vt:lpstr>9 – Finalités de l’entreprise </vt:lpstr>
      <vt:lpstr>9 – Finalités de l’entreprise </vt:lpstr>
      <vt:lpstr>9 – Finalités de l’entreprise </vt:lpstr>
      <vt:lpstr>9 – Finalités de l’entreprise </vt:lpstr>
      <vt:lpstr>9 – Finalités de l’entreprise </vt:lpstr>
      <vt:lpstr>9 – Finalités de l’entreprise </vt:lpstr>
      <vt:lpstr>ZOOM RSE</vt:lpstr>
      <vt:lpstr>C’est quoi la RSE ?</vt:lpstr>
      <vt:lpstr>C’est quoi la RSE ?</vt:lpstr>
      <vt:lpstr>Quelques idées de pratiques RSE</vt:lpstr>
      <vt:lpstr>Thème 1 : L’intégration de l’entreprise dans son environnement </vt:lpstr>
      <vt:lpstr>10 – Les parties prenantes dans l’entreprise </vt:lpstr>
      <vt:lpstr>10 – Les parties prenantes dans l’entreprise </vt:lpstr>
      <vt:lpstr>10 – Les parties prenantes dans l’entreprise </vt:lpstr>
      <vt:lpstr>10 – Les parties prenantes dans l’entreprise </vt:lpstr>
      <vt:lpstr>10 – Les parties prenantes dans l’entreprise </vt:lpstr>
      <vt:lpstr>10 – Les parties prenantes dans l’entreprise </vt:lpstr>
      <vt:lpstr>10 – Les parties prenantes dans l’entreprise </vt:lpstr>
      <vt:lpstr>Thème 1 : L’intégration de l’entreprise dans son environnement </vt:lpstr>
      <vt:lpstr>11 – Logiques entrepreneuriales ou managériales</vt:lpstr>
      <vt:lpstr>11 – Logiques entrepreneuriales ou managériales</vt:lpstr>
      <vt:lpstr>11 – Logiques entrepreneuriales ou managériales</vt:lpstr>
      <vt:lpstr>11 – Logiques entrepreneuriales ou managériales</vt:lpstr>
      <vt:lpstr>11 – Logiques entrepreneuriales ou managériales</vt:lpstr>
      <vt:lpstr>Thème 1 : L’intégration de l’entreprise dans son environnement </vt:lpstr>
      <vt:lpstr>12 – Comment mesurer la performance d’une entreprise ?</vt:lpstr>
      <vt:lpstr>12 – Comment mesurer la performance d’une entreprise ?</vt:lpstr>
      <vt:lpstr>12 – Comment mesurer la performance d’une entreprise ?</vt:lpstr>
      <vt:lpstr>12 – Comment mesurer la performance d’une entreprise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Culture économique, juridique et managériale</dc:title>
  <dc:creator>Yannick Cogo</dc:creator>
  <cp:lastModifiedBy>Yannick Cogo</cp:lastModifiedBy>
  <cp:revision>54</cp:revision>
  <dcterms:created xsi:type="dcterms:W3CDTF">2023-10-09T08:29:20Z</dcterms:created>
  <dcterms:modified xsi:type="dcterms:W3CDTF">2025-04-10T06:44:16Z</dcterms:modified>
</cp:coreProperties>
</file>

<file path=docProps/thumbnail.jpeg>
</file>